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6"/>
  </p:notesMasterIdLst>
  <p:sldIdLst>
    <p:sldId id="257" r:id="rId3"/>
    <p:sldId id="284" r:id="rId4"/>
    <p:sldId id="282" r:id="rId5"/>
    <p:sldId id="339" r:id="rId6"/>
    <p:sldId id="266" r:id="rId7"/>
    <p:sldId id="265" r:id="rId8"/>
    <p:sldId id="341" r:id="rId9"/>
    <p:sldId id="340" r:id="rId10"/>
    <p:sldId id="342" r:id="rId11"/>
    <p:sldId id="343" r:id="rId12"/>
    <p:sldId id="286" r:id="rId13"/>
    <p:sldId id="377" r:id="rId14"/>
    <p:sldId id="287" r:id="rId15"/>
    <p:sldId id="345" r:id="rId16"/>
    <p:sldId id="346" r:id="rId17"/>
    <p:sldId id="347" r:id="rId18"/>
    <p:sldId id="348" r:id="rId19"/>
    <p:sldId id="349" r:id="rId20"/>
    <p:sldId id="350" r:id="rId21"/>
    <p:sldId id="351" r:id="rId22"/>
    <p:sldId id="352" r:id="rId23"/>
    <p:sldId id="353" r:id="rId24"/>
    <p:sldId id="354" r:id="rId25"/>
    <p:sldId id="373" r:id="rId26"/>
    <p:sldId id="355" r:id="rId27"/>
    <p:sldId id="356" r:id="rId28"/>
    <p:sldId id="357" r:id="rId29"/>
    <p:sldId id="361" r:id="rId30"/>
    <p:sldId id="360" r:id="rId31"/>
    <p:sldId id="359" r:id="rId32"/>
    <p:sldId id="362" r:id="rId33"/>
    <p:sldId id="363" r:id="rId34"/>
    <p:sldId id="374" r:id="rId35"/>
    <p:sldId id="364" r:id="rId36"/>
    <p:sldId id="365" r:id="rId37"/>
    <p:sldId id="367" r:id="rId38"/>
    <p:sldId id="375" r:id="rId39"/>
    <p:sldId id="369" r:id="rId40"/>
    <p:sldId id="376" r:id="rId41"/>
    <p:sldId id="370" r:id="rId42"/>
    <p:sldId id="371" r:id="rId43"/>
    <p:sldId id="372" r:id="rId44"/>
    <p:sldId id="379" r:id="rId45"/>
  </p:sldIdLst>
  <p:sldSz cx="12192000" cy="6858000"/>
  <p:notesSz cx="6858000" cy="9144000"/>
  <p:defaultTextStyle>
    <a:defPPr>
      <a:defRPr lang="zh-CN"/>
    </a:defPPr>
    <a:lvl1pPr algn="l" rtl="0" eaLnBrk="0" fontAlgn="base" hangingPunct="0">
      <a:spcBef>
        <a:spcPct val="0"/>
      </a:spcBef>
      <a:spcAft>
        <a:spcPct val="0"/>
      </a:spcAft>
      <a:defRPr sz="2400" b="1" kern="1200">
        <a:solidFill>
          <a:schemeClr val="tx1"/>
        </a:solidFill>
        <a:latin typeface="仿宋" panose="02010609060101010101" pitchFamily="49" charset="-122"/>
        <a:ea typeface="仿宋" panose="02010609060101010101" pitchFamily="49" charset="-122"/>
        <a:cs typeface="+mn-cs"/>
      </a:defRPr>
    </a:lvl1pPr>
    <a:lvl2pPr marL="457200" algn="l" rtl="0" eaLnBrk="0" fontAlgn="base" hangingPunct="0">
      <a:spcBef>
        <a:spcPct val="0"/>
      </a:spcBef>
      <a:spcAft>
        <a:spcPct val="0"/>
      </a:spcAft>
      <a:defRPr sz="2400" b="1" kern="1200">
        <a:solidFill>
          <a:schemeClr val="tx1"/>
        </a:solidFill>
        <a:latin typeface="仿宋" panose="02010609060101010101" pitchFamily="49" charset="-122"/>
        <a:ea typeface="仿宋" panose="02010609060101010101" pitchFamily="49" charset="-122"/>
        <a:cs typeface="+mn-cs"/>
      </a:defRPr>
    </a:lvl2pPr>
    <a:lvl3pPr marL="914400" algn="l" rtl="0" eaLnBrk="0" fontAlgn="base" hangingPunct="0">
      <a:spcBef>
        <a:spcPct val="0"/>
      </a:spcBef>
      <a:spcAft>
        <a:spcPct val="0"/>
      </a:spcAft>
      <a:defRPr sz="2400" b="1" kern="1200">
        <a:solidFill>
          <a:schemeClr val="tx1"/>
        </a:solidFill>
        <a:latin typeface="仿宋" panose="02010609060101010101" pitchFamily="49" charset="-122"/>
        <a:ea typeface="仿宋" panose="02010609060101010101" pitchFamily="49" charset="-122"/>
        <a:cs typeface="+mn-cs"/>
      </a:defRPr>
    </a:lvl3pPr>
    <a:lvl4pPr marL="1371600" algn="l" rtl="0" eaLnBrk="0" fontAlgn="base" hangingPunct="0">
      <a:spcBef>
        <a:spcPct val="0"/>
      </a:spcBef>
      <a:spcAft>
        <a:spcPct val="0"/>
      </a:spcAft>
      <a:defRPr sz="2400" b="1" kern="1200">
        <a:solidFill>
          <a:schemeClr val="tx1"/>
        </a:solidFill>
        <a:latin typeface="仿宋" panose="02010609060101010101" pitchFamily="49" charset="-122"/>
        <a:ea typeface="仿宋" panose="02010609060101010101" pitchFamily="49" charset="-122"/>
        <a:cs typeface="+mn-cs"/>
      </a:defRPr>
    </a:lvl4pPr>
    <a:lvl5pPr marL="1828800" algn="l" rtl="0" eaLnBrk="0" fontAlgn="base" hangingPunct="0">
      <a:spcBef>
        <a:spcPct val="0"/>
      </a:spcBef>
      <a:spcAft>
        <a:spcPct val="0"/>
      </a:spcAft>
      <a:defRPr sz="2400" b="1" kern="1200">
        <a:solidFill>
          <a:schemeClr val="tx1"/>
        </a:solidFill>
        <a:latin typeface="仿宋" panose="02010609060101010101" pitchFamily="49" charset="-122"/>
        <a:ea typeface="仿宋" panose="02010609060101010101" pitchFamily="49" charset="-122"/>
        <a:cs typeface="+mn-cs"/>
      </a:defRPr>
    </a:lvl5pPr>
    <a:lvl6pPr marL="2286000" algn="l" defTabSz="914400" rtl="0" eaLnBrk="1" latinLnBrk="0" hangingPunct="1">
      <a:defRPr sz="2400" b="1" kern="1200">
        <a:solidFill>
          <a:schemeClr val="tx1"/>
        </a:solidFill>
        <a:latin typeface="仿宋" panose="02010609060101010101" pitchFamily="49" charset="-122"/>
        <a:ea typeface="仿宋" panose="02010609060101010101" pitchFamily="49" charset="-122"/>
        <a:cs typeface="+mn-cs"/>
      </a:defRPr>
    </a:lvl6pPr>
    <a:lvl7pPr marL="2743200" algn="l" defTabSz="914400" rtl="0" eaLnBrk="1" latinLnBrk="0" hangingPunct="1">
      <a:defRPr sz="2400" b="1" kern="1200">
        <a:solidFill>
          <a:schemeClr val="tx1"/>
        </a:solidFill>
        <a:latin typeface="仿宋" panose="02010609060101010101" pitchFamily="49" charset="-122"/>
        <a:ea typeface="仿宋" panose="02010609060101010101" pitchFamily="49" charset="-122"/>
        <a:cs typeface="+mn-cs"/>
      </a:defRPr>
    </a:lvl7pPr>
    <a:lvl8pPr marL="3200400" algn="l" defTabSz="914400" rtl="0" eaLnBrk="1" latinLnBrk="0" hangingPunct="1">
      <a:defRPr sz="2400" b="1" kern="1200">
        <a:solidFill>
          <a:schemeClr val="tx1"/>
        </a:solidFill>
        <a:latin typeface="仿宋" panose="02010609060101010101" pitchFamily="49" charset="-122"/>
        <a:ea typeface="仿宋" panose="02010609060101010101" pitchFamily="49" charset="-122"/>
        <a:cs typeface="+mn-cs"/>
      </a:defRPr>
    </a:lvl8pPr>
    <a:lvl9pPr marL="3657600" algn="l" defTabSz="914400" rtl="0" eaLnBrk="1" latinLnBrk="0" hangingPunct="1">
      <a:defRPr sz="2400" b="1" kern="1200">
        <a:solidFill>
          <a:schemeClr val="tx1"/>
        </a:solidFill>
        <a:latin typeface="仿宋" panose="02010609060101010101" pitchFamily="49" charset="-122"/>
        <a:ea typeface="仿宋"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C4885"/>
    <a:srgbClr val="4886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11" autoAdjust="0"/>
    <p:restoredTop sz="94660"/>
  </p:normalViewPr>
  <p:slideViewPr>
    <p:cSldViewPr snapToGrid="0">
      <p:cViewPr varScale="1">
        <p:scale>
          <a:sx n="59" d="100"/>
          <a:sy n="59" d="100"/>
        </p:scale>
        <p:origin x="952" y="2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6E60B6-B48D-4C80-9735-30B4AA17E69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F1C43B62-3148-463D-BADD-2A5AE785BBAD}">
      <dgm:prSet phldrT="[文本]" custT="1"/>
      <dgm:spPr>
        <a:solidFill>
          <a:srgbClr val="1C4885"/>
        </a:solidFill>
      </dgm:spPr>
      <dgm:t>
        <a:bodyPr/>
        <a:lstStyle/>
        <a:p>
          <a:r>
            <a:rPr lang="zh-CN" altLang="en-US" sz="2800" b="1" dirty="0">
              <a:solidFill>
                <a:srgbClr val="FFFF00"/>
              </a:solidFill>
              <a:latin typeface="黑体" pitchFamily="49" charset="-122"/>
              <a:ea typeface="黑体" pitchFamily="49" charset="-122"/>
            </a:rPr>
            <a:t> 抽样与抽样分布</a:t>
          </a:r>
        </a:p>
      </dgm:t>
    </dgm:pt>
    <dgm:pt modelId="{5936D636-B3C7-48A9-B404-E6FF28815BA6}" type="parTrans" cxnId="{47C6EDC4-8649-468D-B836-748794479F1E}">
      <dgm:prSet/>
      <dgm:spPr/>
      <dgm:t>
        <a:bodyPr/>
        <a:lstStyle/>
        <a:p>
          <a:endParaRPr lang="zh-CN" altLang="en-US"/>
        </a:p>
      </dgm:t>
    </dgm:pt>
    <dgm:pt modelId="{1DDF159F-19AD-4BE0-8EC5-35F9FC99E56C}" type="sibTrans" cxnId="{47C6EDC4-8649-468D-B836-748794479F1E}">
      <dgm:prSet/>
      <dgm:spPr/>
      <dgm:t>
        <a:bodyPr/>
        <a:lstStyle/>
        <a:p>
          <a:endParaRPr lang="zh-CN" altLang="en-US"/>
        </a:p>
      </dgm:t>
    </dgm:pt>
    <dgm:pt modelId="{A7168C31-4506-48B4-B3DB-87EF7C616E92}">
      <dgm:prSet phldrT="[文本]" custT="1"/>
      <dgm:spPr>
        <a:solidFill>
          <a:srgbClr val="1C4885"/>
        </a:solidFill>
      </dgm:spPr>
      <dgm:t>
        <a:bodyPr/>
        <a:lstStyle/>
        <a:p>
          <a:r>
            <a:rPr lang="zh-CN" altLang="en-US" sz="2800" b="1" dirty="0">
              <a:solidFill>
                <a:srgbClr val="FF0000"/>
              </a:solidFill>
              <a:latin typeface="黑体" pitchFamily="49" charset="-122"/>
              <a:ea typeface="黑体" pitchFamily="49" charset="-122"/>
            </a:rPr>
            <a:t>参数估计的基本原理</a:t>
          </a:r>
        </a:p>
      </dgm:t>
    </dgm:pt>
    <dgm:pt modelId="{C8572E24-9721-4697-9CA4-B5CCFB720057}" type="parTrans" cxnId="{F928E986-C40A-418B-B322-E98EE3BA4F3E}">
      <dgm:prSet/>
      <dgm:spPr/>
      <dgm:t>
        <a:bodyPr/>
        <a:lstStyle/>
        <a:p>
          <a:endParaRPr lang="zh-CN" altLang="en-US"/>
        </a:p>
      </dgm:t>
    </dgm:pt>
    <dgm:pt modelId="{3C9CB3BC-54C7-4592-81D2-C4A4CF3CF973}" type="sibTrans" cxnId="{F928E986-C40A-418B-B322-E98EE3BA4F3E}">
      <dgm:prSet/>
      <dgm:spPr/>
      <dgm:t>
        <a:bodyPr/>
        <a:lstStyle/>
        <a:p>
          <a:endParaRPr lang="zh-CN" altLang="en-US"/>
        </a:p>
      </dgm:t>
    </dgm:pt>
    <dgm:pt modelId="{8A039D3C-6EC6-41A2-9FEC-F34FA133CBB2}">
      <dgm:prSet phldrT="[文本]" custT="1"/>
      <dgm:spPr>
        <a:solidFill>
          <a:srgbClr val="1C4885"/>
        </a:solidFill>
      </dgm:spPr>
      <dgm:t>
        <a:bodyPr/>
        <a:lstStyle/>
        <a:p>
          <a:r>
            <a:rPr lang="zh-CN" altLang="en-US" sz="2800" b="1" dirty="0">
              <a:solidFill>
                <a:srgbClr val="FFFF00"/>
              </a:solidFill>
              <a:latin typeface="黑体" pitchFamily="49" charset="-122"/>
              <a:ea typeface="黑体" pitchFamily="49" charset="-122"/>
            </a:rPr>
            <a:t>总体均值的区间估计</a:t>
          </a:r>
        </a:p>
      </dgm:t>
    </dgm:pt>
    <dgm:pt modelId="{7091BD28-2839-4526-A45F-4ABDF9258BED}" type="parTrans" cxnId="{8D7E847F-5625-4DE6-8037-CB7FB001589B}">
      <dgm:prSet/>
      <dgm:spPr/>
      <dgm:t>
        <a:bodyPr/>
        <a:lstStyle/>
        <a:p>
          <a:endParaRPr lang="zh-CN" altLang="en-US"/>
        </a:p>
      </dgm:t>
    </dgm:pt>
    <dgm:pt modelId="{A8658F23-4CC8-4C60-9A1F-D1B40E19FD7E}" type="sibTrans" cxnId="{8D7E847F-5625-4DE6-8037-CB7FB001589B}">
      <dgm:prSet/>
      <dgm:spPr/>
      <dgm:t>
        <a:bodyPr/>
        <a:lstStyle/>
        <a:p>
          <a:endParaRPr lang="zh-CN" altLang="en-US"/>
        </a:p>
      </dgm:t>
    </dgm:pt>
    <dgm:pt modelId="{78656E15-2063-4C8B-A0D5-5B83B5CBCD0B}">
      <dgm:prSet/>
      <dgm:spPr>
        <a:solidFill>
          <a:srgbClr val="1C4885"/>
        </a:solidFill>
      </dgm:spPr>
      <dgm:t>
        <a:bodyPr/>
        <a:lstStyle/>
        <a:p>
          <a:endParaRPr lang="zh-CN" altLang="en-US"/>
        </a:p>
      </dgm:t>
    </dgm:pt>
    <dgm:pt modelId="{15869908-AF1C-4DE4-91E7-AC7E39576435}" type="parTrans" cxnId="{52775BAD-5BB8-4B09-9DDF-9106E0F1DAF0}">
      <dgm:prSet/>
      <dgm:spPr/>
      <dgm:t>
        <a:bodyPr/>
        <a:lstStyle/>
        <a:p>
          <a:endParaRPr lang="zh-CN" altLang="en-US"/>
        </a:p>
      </dgm:t>
    </dgm:pt>
    <dgm:pt modelId="{7EAA6B71-7396-4516-825D-748060BF82DF}" type="sibTrans" cxnId="{52775BAD-5BB8-4B09-9DDF-9106E0F1DAF0}">
      <dgm:prSet/>
      <dgm:spPr/>
      <dgm:t>
        <a:bodyPr/>
        <a:lstStyle/>
        <a:p>
          <a:endParaRPr lang="zh-CN" altLang="en-US"/>
        </a:p>
      </dgm:t>
    </dgm:pt>
    <dgm:pt modelId="{F75D655E-7B34-476A-B29D-4369C12D3F5B}">
      <dgm:prSet custT="1"/>
      <dgm:spPr>
        <a:solidFill>
          <a:srgbClr val="1C4885"/>
        </a:solidFill>
      </dgm:spPr>
      <dgm:t>
        <a:bodyPr/>
        <a:lstStyle/>
        <a:p>
          <a:r>
            <a:rPr lang="zh-CN" altLang="en-US" sz="2800" b="1" kern="1200" dirty="0">
              <a:solidFill>
                <a:srgbClr val="FFFF00"/>
              </a:solidFill>
              <a:latin typeface="黑体" pitchFamily="49" charset="-122"/>
              <a:ea typeface="黑体" pitchFamily="49" charset="-122"/>
              <a:cs typeface="+mn-cs"/>
            </a:rPr>
            <a:t>样本量的确定</a:t>
          </a:r>
        </a:p>
      </dgm:t>
    </dgm:pt>
    <dgm:pt modelId="{6811CCBB-A33B-43EC-9206-AFFAA388B96B}" type="parTrans" cxnId="{90DAFBBA-FCEA-406B-A9A1-934D3C7EA398}">
      <dgm:prSet/>
      <dgm:spPr/>
      <dgm:t>
        <a:bodyPr/>
        <a:lstStyle/>
        <a:p>
          <a:endParaRPr lang="zh-CN" altLang="en-US"/>
        </a:p>
      </dgm:t>
    </dgm:pt>
    <dgm:pt modelId="{DEA0D268-9918-4FDE-9C61-C4C4314601E2}" type="sibTrans" cxnId="{90DAFBBA-FCEA-406B-A9A1-934D3C7EA398}">
      <dgm:prSet/>
      <dgm:spPr/>
      <dgm:t>
        <a:bodyPr/>
        <a:lstStyle/>
        <a:p>
          <a:endParaRPr lang="zh-CN" altLang="en-US"/>
        </a:p>
      </dgm:t>
    </dgm:pt>
    <dgm:pt modelId="{BC433C7A-7EF1-44A6-89D1-939572DA3BA8}" type="pres">
      <dgm:prSet presAssocID="{F96E60B6-B48D-4C80-9735-30B4AA17E697}" presName="Name0" presStyleCnt="0">
        <dgm:presLayoutVars>
          <dgm:chMax val="7"/>
          <dgm:chPref val="7"/>
          <dgm:dir/>
        </dgm:presLayoutVars>
      </dgm:prSet>
      <dgm:spPr/>
    </dgm:pt>
    <dgm:pt modelId="{8DA67E20-A2DD-4455-AB99-4A6791D1D2B5}" type="pres">
      <dgm:prSet presAssocID="{F96E60B6-B48D-4C80-9735-30B4AA17E697}" presName="Name1" presStyleCnt="0"/>
      <dgm:spPr/>
    </dgm:pt>
    <dgm:pt modelId="{320B2865-8BA4-4182-A064-15E4A981FFC7}" type="pres">
      <dgm:prSet presAssocID="{F96E60B6-B48D-4C80-9735-30B4AA17E697}" presName="cycle" presStyleCnt="0"/>
      <dgm:spPr/>
    </dgm:pt>
    <dgm:pt modelId="{490BAEAF-BC7B-4888-BC51-5151ED3814A8}" type="pres">
      <dgm:prSet presAssocID="{F96E60B6-B48D-4C80-9735-30B4AA17E697}" presName="srcNode" presStyleLbl="node1" presStyleIdx="0" presStyleCnt="5"/>
      <dgm:spPr/>
    </dgm:pt>
    <dgm:pt modelId="{986D25F9-8FE4-42A4-BF9F-D1DDF77BBC52}" type="pres">
      <dgm:prSet presAssocID="{F96E60B6-B48D-4C80-9735-30B4AA17E697}" presName="conn" presStyleLbl="parChTrans1D2" presStyleIdx="0" presStyleCnt="1"/>
      <dgm:spPr/>
    </dgm:pt>
    <dgm:pt modelId="{C743EDB2-767F-440F-8345-05FE665C4479}" type="pres">
      <dgm:prSet presAssocID="{F96E60B6-B48D-4C80-9735-30B4AA17E697}" presName="extraNode" presStyleLbl="node1" presStyleIdx="0" presStyleCnt="5"/>
      <dgm:spPr/>
    </dgm:pt>
    <dgm:pt modelId="{101A7C21-DE24-4903-ABA6-4F4F694704A5}" type="pres">
      <dgm:prSet presAssocID="{F96E60B6-B48D-4C80-9735-30B4AA17E697}" presName="dstNode" presStyleLbl="node1" presStyleIdx="0" presStyleCnt="5"/>
      <dgm:spPr/>
    </dgm:pt>
    <dgm:pt modelId="{CA96FA3F-71B8-42B5-91E3-F0D8AEB106BF}" type="pres">
      <dgm:prSet presAssocID="{F1C43B62-3148-463D-BADD-2A5AE785BBAD}" presName="text_1" presStyleLbl="node1" presStyleIdx="0" presStyleCnt="5" custLinFactNeighborX="-1174" custLinFactNeighborY="5483">
        <dgm:presLayoutVars>
          <dgm:bulletEnabled val="1"/>
        </dgm:presLayoutVars>
      </dgm:prSet>
      <dgm:spPr/>
    </dgm:pt>
    <dgm:pt modelId="{3F86C453-0985-4CE3-8CED-44A391F4F6EB}" type="pres">
      <dgm:prSet presAssocID="{F1C43B62-3148-463D-BADD-2A5AE785BBAD}" presName="accent_1" presStyleCnt="0"/>
      <dgm:spPr/>
    </dgm:pt>
    <dgm:pt modelId="{1C71CE30-F91B-4D48-8216-357994CD5042}" type="pres">
      <dgm:prSet presAssocID="{F1C43B62-3148-463D-BADD-2A5AE785BBAD}" presName="accentRepeatNode" presStyleLbl="solidFgAcc1" presStyleIdx="0" presStyleCnt="5"/>
      <dgm:spPr/>
    </dgm:pt>
    <dgm:pt modelId="{88F1C7DF-D6C1-4A3C-8607-995C17E4CA33}" type="pres">
      <dgm:prSet presAssocID="{A7168C31-4506-48B4-B3DB-87EF7C616E92}" presName="text_2" presStyleLbl="node1" presStyleIdx="1" presStyleCnt="5" custLinFactNeighborX="-411" custLinFactNeighborY="-2142">
        <dgm:presLayoutVars>
          <dgm:bulletEnabled val="1"/>
        </dgm:presLayoutVars>
      </dgm:prSet>
      <dgm:spPr/>
    </dgm:pt>
    <dgm:pt modelId="{5CD5D62C-C7D0-4BDC-B939-1FAE74BA0C14}" type="pres">
      <dgm:prSet presAssocID="{A7168C31-4506-48B4-B3DB-87EF7C616E92}" presName="accent_2" presStyleCnt="0"/>
      <dgm:spPr/>
    </dgm:pt>
    <dgm:pt modelId="{D295CA41-7AD1-40E3-9727-3BD8EB38AE33}" type="pres">
      <dgm:prSet presAssocID="{A7168C31-4506-48B4-B3DB-87EF7C616E92}" presName="accentRepeatNode" presStyleLbl="solidFgAcc1" presStyleIdx="1" presStyleCnt="5"/>
      <dgm:spPr/>
    </dgm:pt>
    <dgm:pt modelId="{3D8CAD7D-1A0E-4B55-A4D8-717B4783CE26}" type="pres">
      <dgm:prSet presAssocID="{8A039D3C-6EC6-41A2-9FEC-F34FA133CBB2}" presName="text_3" presStyleLbl="node1" presStyleIdx="2" presStyleCnt="5" custLinFactNeighborY="1377">
        <dgm:presLayoutVars>
          <dgm:bulletEnabled val="1"/>
        </dgm:presLayoutVars>
      </dgm:prSet>
      <dgm:spPr/>
    </dgm:pt>
    <dgm:pt modelId="{E01991BB-DD71-4D92-A930-BE309FC1D27F}" type="pres">
      <dgm:prSet presAssocID="{8A039D3C-6EC6-41A2-9FEC-F34FA133CBB2}" presName="accent_3" presStyleCnt="0"/>
      <dgm:spPr/>
    </dgm:pt>
    <dgm:pt modelId="{5B9F229B-21EB-45BE-8098-C7AD71EC4437}" type="pres">
      <dgm:prSet presAssocID="{8A039D3C-6EC6-41A2-9FEC-F34FA133CBB2}" presName="accentRepeatNode" presStyleLbl="solidFgAcc1" presStyleIdx="2" presStyleCnt="5"/>
      <dgm:spPr/>
    </dgm:pt>
    <dgm:pt modelId="{B652CD62-86E4-46D0-BBDF-4D7EF74712CB}" type="pres">
      <dgm:prSet presAssocID="{78656E15-2063-4C8B-A0D5-5B83B5CBCD0B}" presName="text_4" presStyleLbl="node1" presStyleIdx="3" presStyleCnt="5">
        <dgm:presLayoutVars>
          <dgm:bulletEnabled val="1"/>
        </dgm:presLayoutVars>
      </dgm:prSet>
      <dgm:spPr/>
    </dgm:pt>
    <dgm:pt modelId="{49BDB737-666A-4C65-AA46-E6E0842F8FB1}" type="pres">
      <dgm:prSet presAssocID="{78656E15-2063-4C8B-A0D5-5B83B5CBCD0B}" presName="accent_4" presStyleCnt="0"/>
      <dgm:spPr/>
    </dgm:pt>
    <dgm:pt modelId="{4A389AEB-F56F-4B67-9E17-999749591667}" type="pres">
      <dgm:prSet presAssocID="{78656E15-2063-4C8B-A0D5-5B83B5CBCD0B}" presName="accentRepeatNode" presStyleLbl="solidFgAcc1" presStyleIdx="3" presStyleCnt="5"/>
      <dgm:spPr/>
    </dgm:pt>
    <dgm:pt modelId="{A8E3A67C-7E18-4CEB-B122-0F79DBED9F13}" type="pres">
      <dgm:prSet presAssocID="{F75D655E-7B34-476A-B29D-4369C12D3F5B}" presName="text_5" presStyleLbl="node1" presStyleIdx="4" presStyleCnt="5">
        <dgm:presLayoutVars>
          <dgm:bulletEnabled val="1"/>
        </dgm:presLayoutVars>
      </dgm:prSet>
      <dgm:spPr/>
    </dgm:pt>
    <dgm:pt modelId="{5A3524D9-7C4D-4FB8-B592-92B34BD002C4}" type="pres">
      <dgm:prSet presAssocID="{F75D655E-7B34-476A-B29D-4369C12D3F5B}" presName="accent_5" presStyleCnt="0"/>
      <dgm:spPr/>
    </dgm:pt>
    <dgm:pt modelId="{8CF07DFD-7633-4DE1-ACCD-0379E6FB7A2C}" type="pres">
      <dgm:prSet presAssocID="{F75D655E-7B34-476A-B29D-4369C12D3F5B}" presName="accentRepeatNode" presStyleLbl="solidFgAcc1" presStyleIdx="4" presStyleCnt="5"/>
      <dgm:spPr/>
    </dgm:pt>
  </dgm:ptLst>
  <dgm:cxnLst>
    <dgm:cxn modelId="{841AA02B-032E-4FD8-A160-8A6ED816C106}" type="presOf" srcId="{1DDF159F-19AD-4BE0-8EC5-35F9FC99E56C}" destId="{986D25F9-8FE4-42A4-BF9F-D1DDF77BBC52}" srcOrd="0" destOrd="0" presId="urn:microsoft.com/office/officeart/2008/layout/VerticalCurvedList"/>
    <dgm:cxn modelId="{805AA035-2640-48A9-BD30-3CBAD0993654}" type="presOf" srcId="{A7168C31-4506-48B4-B3DB-87EF7C616E92}" destId="{88F1C7DF-D6C1-4A3C-8607-995C17E4CA33}" srcOrd="0" destOrd="0" presId="urn:microsoft.com/office/officeart/2008/layout/VerticalCurvedList"/>
    <dgm:cxn modelId="{CBEF3858-DCB4-447B-A2A7-72B1A9B6FEF3}" type="presOf" srcId="{F75D655E-7B34-476A-B29D-4369C12D3F5B}" destId="{A8E3A67C-7E18-4CEB-B122-0F79DBED9F13}" srcOrd="0" destOrd="0" presId="urn:microsoft.com/office/officeart/2008/layout/VerticalCurvedList"/>
    <dgm:cxn modelId="{8D7E847F-5625-4DE6-8037-CB7FB001589B}" srcId="{F96E60B6-B48D-4C80-9735-30B4AA17E697}" destId="{8A039D3C-6EC6-41A2-9FEC-F34FA133CBB2}" srcOrd="2" destOrd="0" parTransId="{7091BD28-2839-4526-A45F-4ABDF9258BED}" sibTransId="{A8658F23-4CC8-4C60-9A1F-D1B40E19FD7E}"/>
    <dgm:cxn modelId="{F928E986-C40A-418B-B322-E98EE3BA4F3E}" srcId="{F96E60B6-B48D-4C80-9735-30B4AA17E697}" destId="{A7168C31-4506-48B4-B3DB-87EF7C616E92}" srcOrd="1" destOrd="0" parTransId="{C8572E24-9721-4697-9CA4-B5CCFB720057}" sibTransId="{3C9CB3BC-54C7-4592-81D2-C4A4CF3CF973}"/>
    <dgm:cxn modelId="{5029F28F-09D6-47AE-8AA2-414B04B7AF7D}" type="presOf" srcId="{78656E15-2063-4C8B-A0D5-5B83B5CBCD0B}" destId="{B652CD62-86E4-46D0-BBDF-4D7EF74712CB}" srcOrd="0" destOrd="0" presId="urn:microsoft.com/office/officeart/2008/layout/VerticalCurvedList"/>
    <dgm:cxn modelId="{52775BAD-5BB8-4B09-9DDF-9106E0F1DAF0}" srcId="{F96E60B6-B48D-4C80-9735-30B4AA17E697}" destId="{78656E15-2063-4C8B-A0D5-5B83B5CBCD0B}" srcOrd="3" destOrd="0" parTransId="{15869908-AF1C-4DE4-91E7-AC7E39576435}" sibTransId="{7EAA6B71-7396-4516-825D-748060BF82DF}"/>
    <dgm:cxn modelId="{90DAFBBA-FCEA-406B-A9A1-934D3C7EA398}" srcId="{F96E60B6-B48D-4C80-9735-30B4AA17E697}" destId="{F75D655E-7B34-476A-B29D-4369C12D3F5B}" srcOrd="4" destOrd="0" parTransId="{6811CCBB-A33B-43EC-9206-AFFAA388B96B}" sibTransId="{DEA0D268-9918-4FDE-9C61-C4C4314601E2}"/>
    <dgm:cxn modelId="{47C6EDC4-8649-468D-B836-748794479F1E}" srcId="{F96E60B6-B48D-4C80-9735-30B4AA17E697}" destId="{F1C43B62-3148-463D-BADD-2A5AE785BBAD}" srcOrd="0" destOrd="0" parTransId="{5936D636-B3C7-48A9-B404-E6FF28815BA6}" sibTransId="{1DDF159F-19AD-4BE0-8EC5-35F9FC99E56C}"/>
    <dgm:cxn modelId="{742AA7DA-846A-4F26-B604-EC4407C062C2}" type="presOf" srcId="{F1C43B62-3148-463D-BADD-2A5AE785BBAD}" destId="{CA96FA3F-71B8-42B5-91E3-F0D8AEB106BF}" srcOrd="0" destOrd="0" presId="urn:microsoft.com/office/officeart/2008/layout/VerticalCurvedList"/>
    <dgm:cxn modelId="{DE8E78DD-B7A6-4BB4-B775-095F3AD7FCDE}" type="presOf" srcId="{F96E60B6-B48D-4C80-9735-30B4AA17E697}" destId="{BC433C7A-7EF1-44A6-89D1-939572DA3BA8}" srcOrd="0" destOrd="0" presId="urn:microsoft.com/office/officeart/2008/layout/VerticalCurvedList"/>
    <dgm:cxn modelId="{0292CADD-D14C-4D34-8737-F0E8A92EFA32}" type="presOf" srcId="{8A039D3C-6EC6-41A2-9FEC-F34FA133CBB2}" destId="{3D8CAD7D-1A0E-4B55-A4D8-717B4783CE26}" srcOrd="0" destOrd="0" presId="urn:microsoft.com/office/officeart/2008/layout/VerticalCurvedList"/>
    <dgm:cxn modelId="{FB43CB62-2224-48BD-9D74-807539479119}" type="presParOf" srcId="{BC433C7A-7EF1-44A6-89D1-939572DA3BA8}" destId="{8DA67E20-A2DD-4455-AB99-4A6791D1D2B5}" srcOrd="0" destOrd="0" presId="urn:microsoft.com/office/officeart/2008/layout/VerticalCurvedList"/>
    <dgm:cxn modelId="{C0B46452-608B-4BCA-A133-AF0EB6134B50}" type="presParOf" srcId="{8DA67E20-A2DD-4455-AB99-4A6791D1D2B5}" destId="{320B2865-8BA4-4182-A064-15E4A981FFC7}" srcOrd="0" destOrd="0" presId="urn:microsoft.com/office/officeart/2008/layout/VerticalCurvedList"/>
    <dgm:cxn modelId="{B06E9E2F-D62D-4074-8B85-75E5C3E479A3}" type="presParOf" srcId="{320B2865-8BA4-4182-A064-15E4A981FFC7}" destId="{490BAEAF-BC7B-4888-BC51-5151ED3814A8}" srcOrd="0" destOrd="0" presId="urn:microsoft.com/office/officeart/2008/layout/VerticalCurvedList"/>
    <dgm:cxn modelId="{26415E6F-141C-4E2E-A5A2-D71BD0422CBC}" type="presParOf" srcId="{320B2865-8BA4-4182-A064-15E4A981FFC7}" destId="{986D25F9-8FE4-42A4-BF9F-D1DDF77BBC52}" srcOrd="1" destOrd="0" presId="urn:microsoft.com/office/officeart/2008/layout/VerticalCurvedList"/>
    <dgm:cxn modelId="{17A6AEA1-FBE3-413C-8C0B-9E37353C140E}" type="presParOf" srcId="{320B2865-8BA4-4182-A064-15E4A981FFC7}" destId="{C743EDB2-767F-440F-8345-05FE665C4479}" srcOrd="2" destOrd="0" presId="urn:microsoft.com/office/officeart/2008/layout/VerticalCurvedList"/>
    <dgm:cxn modelId="{AA1F353B-8D2D-4DB1-ACD6-4F2D4C96C1FA}" type="presParOf" srcId="{320B2865-8BA4-4182-A064-15E4A981FFC7}" destId="{101A7C21-DE24-4903-ABA6-4F4F694704A5}" srcOrd="3" destOrd="0" presId="urn:microsoft.com/office/officeart/2008/layout/VerticalCurvedList"/>
    <dgm:cxn modelId="{66843340-BC60-4904-8384-133B02815E20}" type="presParOf" srcId="{8DA67E20-A2DD-4455-AB99-4A6791D1D2B5}" destId="{CA96FA3F-71B8-42B5-91E3-F0D8AEB106BF}" srcOrd="1" destOrd="0" presId="urn:microsoft.com/office/officeart/2008/layout/VerticalCurvedList"/>
    <dgm:cxn modelId="{05D56EF4-2DC6-4695-84DF-B525D7EDBE9E}" type="presParOf" srcId="{8DA67E20-A2DD-4455-AB99-4A6791D1D2B5}" destId="{3F86C453-0985-4CE3-8CED-44A391F4F6EB}" srcOrd="2" destOrd="0" presId="urn:microsoft.com/office/officeart/2008/layout/VerticalCurvedList"/>
    <dgm:cxn modelId="{D7AA235C-04EC-47DB-93CF-5A9EF3FC815B}" type="presParOf" srcId="{3F86C453-0985-4CE3-8CED-44A391F4F6EB}" destId="{1C71CE30-F91B-4D48-8216-357994CD5042}" srcOrd="0" destOrd="0" presId="urn:microsoft.com/office/officeart/2008/layout/VerticalCurvedList"/>
    <dgm:cxn modelId="{65CBF727-3C88-4C6D-8163-FAE8D0E79375}" type="presParOf" srcId="{8DA67E20-A2DD-4455-AB99-4A6791D1D2B5}" destId="{88F1C7DF-D6C1-4A3C-8607-995C17E4CA33}" srcOrd="3" destOrd="0" presId="urn:microsoft.com/office/officeart/2008/layout/VerticalCurvedList"/>
    <dgm:cxn modelId="{122A86AA-89DA-4928-856B-61EC9D9CA256}" type="presParOf" srcId="{8DA67E20-A2DD-4455-AB99-4A6791D1D2B5}" destId="{5CD5D62C-C7D0-4BDC-B939-1FAE74BA0C14}" srcOrd="4" destOrd="0" presId="urn:microsoft.com/office/officeart/2008/layout/VerticalCurvedList"/>
    <dgm:cxn modelId="{D5820115-4F0F-4AEC-ADAB-FA0873B04661}" type="presParOf" srcId="{5CD5D62C-C7D0-4BDC-B939-1FAE74BA0C14}" destId="{D295CA41-7AD1-40E3-9727-3BD8EB38AE33}" srcOrd="0" destOrd="0" presId="urn:microsoft.com/office/officeart/2008/layout/VerticalCurvedList"/>
    <dgm:cxn modelId="{E4C08599-E82F-45A9-8AD5-9104318571A8}" type="presParOf" srcId="{8DA67E20-A2DD-4455-AB99-4A6791D1D2B5}" destId="{3D8CAD7D-1A0E-4B55-A4D8-717B4783CE26}" srcOrd="5" destOrd="0" presId="urn:microsoft.com/office/officeart/2008/layout/VerticalCurvedList"/>
    <dgm:cxn modelId="{AA932250-311D-4F53-8D40-F5A4B174A5D9}" type="presParOf" srcId="{8DA67E20-A2DD-4455-AB99-4A6791D1D2B5}" destId="{E01991BB-DD71-4D92-A930-BE309FC1D27F}" srcOrd="6" destOrd="0" presId="urn:microsoft.com/office/officeart/2008/layout/VerticalCurvedList"/>
    <dgm:cxn modelId="{80783B0F-E9A3-442A-8A05-BE46AC8B957A}" type="presParOf" srcId="{E01991BB-DD71-4D92-A930-BE309FC1D27F}" destId="{5B9F229B-21EB-45BE-8098-C7AD71EC4437}" srcOrd="0" destOrd="0" presId="urn:microsoft.com/office/officeart/2008/layout/VerticalCurvedList"/>
    <dgm:cxn modelId="{C0779186-6777-4E31-AC49-E536EF0EC5CE}" type="presParOf" srcId="{8DA67E20-A2DD-4455-AB99-4A6791D1D2B5}" destId="{B652CD62-86E4-46D0-BBDF-4D7EF74712CB}" srcOrd="7" destOrd="0" presId="urn:microsoft.com/office/officeart/2008/layout/VerticalCurvedList"/>
    <dgm:cxn modelId="{C3BAB277-298A-483C-A751-C17A4D729C83}" type="presParOf" srcId="{8DA67E20-A2DD-4455-AB99-4A6791D1D2B5}" destId="{49BDB737-666A-4C65-AA46-E6E0842F8FB1}" srcOrd="8" destOrd="0" presId="urn:microsoft.com/office/officeart/2008/layout/VerticalCurvedList"/>
    <dgm:cxn modelId="{8E680F22-778B-4B9D-963C-E8C5D43ABA84}" type="presParOf" srcId="{49BDB737-666A-4C65-AA46-E6E0842F8FB1}" destId="{4A389AEB-F56F-4B67-9E17-999749591667}" srcOrd="0" destOrd="0" presId="urn:microsoft.com/office/officeart/2008/layout/VerticalCurvedList"/>
    <dgm:cxn modelId="{32555307-2673-41F3-81C9-28C15D5B06E0}" type="presParOf" srcId="{8DA67E20-A2DD-4455-AB99-4A6791D1D2B5}" destId="{A8E3A67C-7E18-4CEB-B122-0F79DBED9F13}" srcOrd="9" destOrd="0" presId="urn:microsoft.com/office/officeart/2008/layout/VerticalCurvedList"/>
    <dgm:cxn modelId="{03F26EB3-DC27-4E4D-9106-239679BF2B0D}" type="presParOf" srcId="{8DA67E20-A2DD-4455-AB99-4A6791D1D2B5}" destId="{5A3524D9-7C4D-4FB8-B592-92B34BD002C4}" srcOrd="10" destOrd="0" presId="urn:microsoft.com/office/officeart/2008/layout/VerticalCurvedList"/>
    <dgm:cxn modelId="{0EF4906C-B3F3-4A5A-825C-384493282A09}" type="presParOf" srcId="{5A3524D9-7C4D-4FB8-B592-92B34BD002C4}" destId="{8CF07DFD-7633-4DE1-ACCD-0379E6FB7A2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D25F9-8FE4-42A4-BF9F-D1DDF77BBC52}">
      <dsp:nvSpPr>
        <dsp:cNvPr id="0" name=""/>
        <dsp:cNvSpPr/>
      </dsp:nvSpPr>
      <dsp:spPr>
        <a:xfrm>
          <a:off x="-6126981" y="-937410"/>
          <a:ext cx="7293488" cy="7293488"/>
        </a:xfrm>
        <a:prstGeom prst="blockArc">
          <a:avLst>
            <a:gd name="adj1" fmla="val 18900000"/>
            <a:gd name="adj2" fmla="val 2700000"/>
            <a:gd name="adj3" fmla="val 29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96FA3F-71B8-42B5-91E3-F0D8AEB106BF}">
      <dsp:nvSpPr>
        <dsp:cNvPr id="0" name=""/>
        <dsp:cNvSpPr/>
      </dsp:nvSpPr>
      <dsp:spPr>
        <a:xfrm>
          <a:off x="421178" y="375708"/>
          <a:ext cx="7541700" cy="677550"/>
        </a:xfrm>
        <a:prstGeom prst="rect">
          <a:avLst/>
        </a:prstGeom>
        <a:solidFill>
          <a:srgbClr val="1C488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b="1" kern="1200" dirty="0">
              <a:solidFill>
                <a:srgbClr val="FFFF00"/>
              </a:solidFill>
              <a:latin typeface="黑体" pitchFamily="49" charset="-122"/>
              <a:ea typeface="黑体" pitchFamily="49" charset="-122"/>
            </a:rPr>
            <a:t> 抽样与抽样分布</a:t>
          </a:r>
        </a:p>
      </dsp:txBody>
      <dsp:txXfrm>
        <a:off x="421178" y="375708"/>
        <a:ext cx="7541700" cy="677550"/>
      </dsp:txXfrm>
    </dsp:sp>
    <dsp:sp modelId="{1C71CE30-F91B-4D48-8216-357994CD5042}">
      <dsp:nvSpPr>
        <dsp:cNvPr id="0" name=""/>
        <dsp:cNvSpPr/>
      </dsp:nvSpPr>
      <dsp:spPr>
        <a:xfrm>
          <a:off x="86248" y="253864"/>
          <a:ext cx="846937" cy="84693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F1C7DF-D6C1-4A3C-8607-995C17E4CA33}">
      <dsp:nvSpPr>
        <dsp:cNvPr id="0" name=""/>
        <dsp:cNvSpPr/>
      </dsp:nvSpPr>
      <dsp:spPr>
        <a:xfrm>
          <a:off x="966229" y="1340045"/>
          <a:ext cx="7056187" cy="677550"/>
        </a:xfrm>
        <a:prstGeom prst="rect">
          <a:avLst/>
        </a:prstGeom>
        <a:solidFill>
          <a:srgbClr val="1C488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b="1" kern="1200" dirty="0">
              <a:solidFill>
                <a:srgbClr val="FF0000"/>
              </a:solidFill>
              <a:latin typeface="黑体" pitchFamily="49" charset="-122"/>
              <a:ea typeface="黑体" pitchFamily="49" charset="-122"/>
            </a:rPr>
            <a:t>参数估计的基本原理</a:t>
          </a:r>
        </a:p>
      </dsp:txBody>
      <dsp:txXfrm>
        <a:off x="966229" y="1340045"/>
        <a:ext cx="7056187" cy="677550"/>
      </dsp:txXfrm>
    </dsp:sp>
    <dsp:sp modelId="{D295CA41-7AD1-40E3-9727-3BD8EB38AE33}">
      <dsp:nvSpPr>
        <dsp:cNvPr id="0" name=""/>
        <dsp:cNvSpPr/>
      </dsp:nvSpPr>
      <dsp:spPr>
        <a:xfrm>
          <a:off x="571761" y="1269864"/>
          <a:ext cx="846937" cy="84693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8CAD7D-1A0E-4B55-A4D8-717B4783CE26}">
      <dsp:nvSpPr>
        <dsp:cNvPr id="0" name=""/>
        <dsp:cNvSpPr/>
      </dsp:nvSpPr>
      <dsp:spPr>
        <a:xfrm>
          <a:off x="1144243" y="2379888"/>
          <a:ext cx="6907174" cy="677550"/>
        </a:xfrm>
        <a:prstGeom prst="rect">
          <a:avLst/>
        </a:prstGeom>
        <a:solidFill>
          <a:srgbClr val="1C488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b="1" kern="1200" dirty="0">
              <a:solidFill>
                <a:srgbClr val="FFFF00"/>
              </a:solidFill>
              <a:latin typeface="黑体" pitchFamily="49" charset="-122"/>
              <a:ea typeface="黑体" pitchFamily="49" charset="-122"/>
            </a:rPr>
            <a:t>总体均值的区间估计</a:t>
          </a:r>
        </a:p>
      </dsp:txBody>
      <dsp:txXfrm>
        <a:off x="1144243" y="2379888"/>
        <a:ext cx="6907174" cy="677550"/>
      </dsp:txXfrm>
    </dsp:sp>
    <dsp:sp modelId="{5B9F229B-21EB-45BE-8098-C7AD71EC4437}">
      <dsp:nvSpPr>
        <dsp:cNvPr id="0" name=""/>
        <dsp:cNvSpPr/>
      </dsp:nvSpPr>
      <dsp:spPr>
        <a:xfrm>
          <a:off x="720774" y="2285864"/>
          <a:ext cx="846937" cy="84693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52CD62-86E4-46D0-BBDF-4D7EF74712CB}">
      <dsp:nvSpPr>
        <dsp:cNvPr id="0" name=""/>
        <dsp:cNvSpPr/>
      </dsp:nvSpPr>
      <dsp:spPr>
        <a:xfrm>
          <a:off x="995230" y="3386558"/>
          <a:ext cx="7056187" cy="677550"/>
        </a:xfrm>
        <a:prstGeom prst="rect">
          <a:avLst/>
        </a:prstGeom>
        <a:solidFill>
          <a:srgbClr val="1C488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8900" rIns="88900" bIns="88900" numCol="1" spcCol="1270" anchor="ctr" anchorCtr="0">
          <a:noAutofit/>
        </a:bodyPr>
        <a:lstStyle/>
        <a:p>
          <a:pPr marL="0" lvl="0" indent="0" algn="l" defTabSz="1555750">
            <a:lnSpc>
              <a:spcPct val="90000"/>
            </a:lnSpc>
            <a:spcBef>
              <a:spcPct val="0"/>
            </a:spcBef>
            <a:spcAft>
              <a:spcPct val="35000"/>
            </a:spcAft>
            <a:buNone/>
          </a:pPr>
          <a:endParaRPr lang="zh-CN" altLang="en-US" sz="3500" kern="1200"/>
        </a:p>
      </dsp:txBody>
      <dsp:txXfrm>
        <a:off x="995230" y="3386558"/>
        <a:ext cx="7056187" cy="677550"/>
      </dsp:txXfrm>
    </dsp:sp>
    <dsp:sp modelId="{4A389AEB-F56F-4B67-9E17-999749591667}">
      <dsp:nvSpPr>
        <dsp:cNvPr id="0" name=""/>
        <dsp:cNvSpPr/>
      </dsp:nvSpPr>
      <dsp:spPr>
        <a:xfrm>
          <a:off x="571761" y="3301864"/>
          <a:ext cx="846937" cy="84693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E3A67C-7E18-4CEB-B122-0F79DBED9F13}">
      <dsp:nvSpPr>
        <dsp:cNvPr id="0" name=""/>
        <dsp:cNvSpPr/>
      </dsp:nvSpPr>
      <dsp:spPr>
        <a:xfrm>
          <a:off x="509717" y="4402558"/>
          <a:ext cx="7541700" cy="677550"/>
        </a:xfrm>
        <a:prstGeom prst="rect">
          <a:avLst/>
        </a:prstGeom>
        <a:solidFill>
          <a:srgbClr val="1C488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b="1" kern="1200" dirty="0">
              <a:solidFill>
                <a:srgbClr val="FFFF00"/>
              </a:solidFill>
              <a:latin typeface="黑体" pitchFamily="49" charset="-122"/>
              <a:ea typeface="黑体" pitchFamily="49" charset="-122"/>
              <a:cs typeface="+mn-cs"/>
            </a:rPr>
            <a:t>样本量的确定</a:t>
          </a:r>
        </a:p>
      </dsp:txBody>
      <dsp:txXfrm>
        <a:off x="509717" y="4402558"/>
        <a:ext cx="7541700" cy="677550"/>
      </dsp:txXfrm>
    </dsp:sp>
    <dsp:sp modelId="{8CF07DFD-7633-4DE1-ACCD-0379E6FB7A2C}">
      <dsp:nvSpPr>
        <dsp:cNvPr id="0" name=""/>
        <dsp:cNvSpPr/>
      </dsp:nvSpPr>
      <dsp:spPr>
        <a:xfrm>
          <a:off x="86248" y="4317864"/>
          <a:ext cx="846937" cy="84693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5040" units="cm"/>
          <inkml:channel name="Y" type="integer" max="1350" units="cm"/>
          <inkml:channel name="T" type="integer" max="2.14748E9" units="dev"/>
        </inkml:traceFormat>
        <inkml:channelProperties>
          <inkml:channelProperty channel="X" name="resolution" value="163.1068" units="1/cm"/>
          <inkml:channelProperty channel="Y" name="resolution" value="77.5862" units="1/cm"/>
          <inkml:channelProperty channel="T" name="resolution" value="1" units="1/dev"/>
        </inkml:channelProperties>
      </inkml:inkSource>
      <inkml:timestamp xml:id="ts0" timeString="2022-04-11T02:08:46.939"/>
    </inkml:context>
    <inkml:brush xml:id="br0">
      <inkml:brushProperty name="width" value="0.05292" units="cm"/>
      <inkml:brushProperty name="height" value="0.05292" units="cm"/>
      <inkml:brushProperty name="color" value="#FF0000"/>
    </inkml:brush>
  </inkml:definitions>
  <inkml:trace contextRef="#ctx0" brushRef="#br0">8062 3874 0,'29'29'140,"0"0"-140,0 28 0,29 1 16,-29 0-16,0 0 0,0 0 0,0 0 16,28 28-16,-28-28 0,29 58 0,-29-58 15,0-1-15,0 1 0,0 0 0,-1-29 16,1 29-16,0-29 0,0-29 0,0 29 16,0-1-16,-29 1 0,0 0 31,0 0-16,29-29 110,0-29-109,0 29 0,0 0-16,-1 0 0,1 0 15,-29-29-15,0 0 0,29 1 0,29-30 16,-29-29-16,87-29 0,-59 1 0,1 28 16,29-58-16,-29 88 0,-1-30 0,30-29 15,-58 30-15,29-1 0,-29-29 0,0 58 16,-1 30-16,1-1 0,-29 0 0,29 0 15,-29 0-15,29 0 0,-29 0 0,29 29 16,-29-29-16,29 29 0,0-29 0,0 0 16,-29 0-1,0 1-15</inkml:trace>
</inkml:ink>
</file>

<file path=ppt/ink/ink2.xml><?xml version="1.0" encoding="utf-8"?>
<inkml:ink xmlns:inkml="http://www.w3.org/2003/InkML">
  <inkml:definitions>
    <inkml:context xml:id="ctx0">
      <inkml:inkSource xml:id="inkSrc0">
        <inkml:traceFormat>
          <inkml:channel name="X" type="integer" max="5040" units="cm"/>
          <inkml:channel name="Y" type="integer" max="1350" units="cm"/>
          <inkml:channel name="T" type="integer" max="2.14748E9" units="dev"/>
        </inkml:traceFormat>
        <inkml:channelProperties>
          <inkml:channelProperty channel="X" name="resolution" value="163.1068" units="1/cm"/>
          <inkml:channelProperty channel="Y" name="resolution" value="77.5862" units="1/cm"/>
          <inkml:channelProperty channel="T" name="resolution" value="1" units="1/dev"/>
        </inkml:channelProperties>
      </inkml:inkSource>
      <inkml:timestamp xml:id="ts0" timeString="2022-04-11T02:09:00.997"/>
    </inkml:context>
    <inkml:brush xml:id="br0">
      <inkml:brushProperty name="width" value="0.05292" units="cm"/>
      <inkml:brushProperty name="height" value="0.05292" units="cm"/>
      <inkml:brushProperty name="color" value="#FF0000"/>
    </inkml:brush>
  </inkml:definitions>
  <inkml:trace contextRef="#ctx0" brushRef="#br0">7860 3643 0,'0'57'125,"58"1"-125,-29 0 16,58 0-16,-59 0 0,30 28 0,0 30 15,-29-29-15,29-1 0,28 30 0,-57-29 16,58-29-16,-29 57 0,28-57 0,-28 29 16,-29-29-16,0-1 0,0 1 0,0-29 15,0 29-15,0 0 0,-29 0 0,29-1 16,-1 1-16,30 0 0,-29 0 15,0-29-15,0 29 0,-29-29 0,29-1 16,-29 1-16,29 0 16,0-29-16,0 0 109,-1 0-93,1 0-16,0 0 0,0-29 15,0-28-15,58-1 0,-58 0 0,-1-29 16,30 29-16,0-57 0,0 28 0,29 0 16,-59-28-16,30 28 0,0-58 0,29 59 15,-30-30-15,-28 29 0,29 1 0,0-30 16,29 29-16,-30 0 0,1 30 0,0-59 15,0 58-15,29 0 0,-59 1 0,1-1 16,-29 29-16,0 0 0,29-29 0,0 29 16,0 29-16,0-29 0,-29 0 15,29 1-15,0-1 0,-29 0 16,29 0-16,-1 29 0,-28-29 16,29 29-1,-29-29-15</inkml:trace>
</inkml:ink>
</file>

<file path=ppt/ink/ink3.xml><?xml version="1.0" encoding="utf-8"?>
<inkml:ink xmlns:inkml="http://www.w3.org/2003/InkML">
  <inkml:definitions>
    <inkml:context xml:id="ctx0">
      <inkml:inkSource xml:id="inkSrc0">
        <inkml:traceFormat>
          <inkml:channel name="X" type="integer" max="5040" units="cm"/>
          <inkml:channel name="Y" type="integer" max="1350" units="cm"/>
          <inkml:channel name="T" type="integer" max="2.14748E9" units="dev"/>
        </inkml:traceFormat>
        <inkml:channelProperties>
          <inkml:channelProperty channel="X" name="resolution" value="163.1068" units="1/cm"/>
          <inkml:channelProperty channel="Y" name="resolution" value="77.5862" units="1/cm"/>
          <inkml:channelProperty channel="T" name="resolution" value="1" units="1/dev"/>
        </inkml:channelProperties>
      </inkml:inkSource>
      <inkml:timestamp xml:id="ts0" timeString="2022-04-11T02:35:00.026"/>
    </inkml:context>
    <inkml:brush xml:id="br0">
      <inkml:brushProperty name="width" value="0.05292" units="cm"/>
      <inkml:brushProperty name="height" value="0.05292" units="cm"/>
      <inkml:brushProperty name="color" value="#FF0000"/>
    </inkml:brush>
  </inkml:definitions>
  <inkml:trace contextRef="#ctx0" brushRef="#br0">25169 12055 0,'0'0'0,"0"-29"16,0 0-1,0 0-15,-29 0 16,29-29-16,0 29 16,29 0-16,-29 1 0,29-1 0,0 29 15,-29-29-15,29 0 0,0-29 0,0 29 16,0 0-16,-1 0 0,-28 0 16,29 0-16,0 1 0,0-1 15,29 0-15,0 0 0,-29-29 0,28 29 16,1 0-16,-29 0 0,29-29 0,0 30 15,-1-1-15,1 0 0,-29 29 0,29-29 16,-29 29-16,0-29 0,0 0 0,0 29 16,-1 0-16,30 0 0,-29-29 0,0 29 15,0 0-15,29-29 0,-29 29 0,28-29 16,30 0-16,-29 29 0,0-29 0,28 1 16,-28 28-16,87-29 0,-59 29 0,59-58 15,-59 29-15,59 0 0,-29 29 0,-30-29 16,30 29-16,-58-29 0,28 29 15,1-29-15,-29 29 0,28 0 0,-28 0 16,29 0-16,29 0 0,-59 0 0,-28 0 16,29 0-16,0 0 0,0 0 0,-1 0 15,30 0-15,-29 0 0,29 0 0,28 0 16,-28 0-16,28 0 0,1 0 0,0 0 16,-30 0-16,1 0 0,-29 0 0,0 0 15,57 0-15,-57 0 0,29 29 0,-30 0 16,30-29-16,0 29 0,-29 0 0,57 0 15,-57-29-15,0 29 0,-29 0 0,0 0 16,28-1-16,30 1 0,-29 0 0,0 0 16,-1-29-16,1 29 0,-58 0 15,58 0-15,-29 0 0,29 29 0,-29-58 16,28 29-16,-28-1 0,29 1 0,0 0 16,-29-29-16,29 29 0,-30 0 15,1 0-15,0 0 0,0 29 16,0-58-16,0 29 0,0 0 15,0 28-15,0-28 0,0 29 0,-1 0 16,1-29-16,0 29 0,0-1 0,29 1 16,-29 0-16,0 0 0,29 29 0,-58-30 15,28 59-15,1-58 0,0 29 0,0-59 16,0 30-16,0 0 0,0 0 16,0 0-16,0 0 0,-29-1 0,28 1 15,1-29-15,0 29 0,0 0 0,0 0 16,-29-1-16,29 30 0,-29-29 0,29 29 15,-29-1-15,29-28 0,-29 58 0,29-30 16,-29 1-16,29 0 0,-29 29 0,28-30 16,-28 1-16,29 0 0,-29-29 0,58 57 15,-58-28-15,29 0 0,0-1 0,-29 30 16,29-58-16,0 0 0,0-1 0,-29 1 16,0 29-16,0 29 0,0-30 15,0-28-15,0 29 0,0 0 0,0-30 16,0 30-16,0-29 0,0 0 15,-29 0-15,29-1 0,-29 1 0,29 0 16,0 0-16,-29-29 0,29 29 0,-29-30 16,0-28-16,0 58 0,0-29 0,0 0 15,1 29-15,-1-29 0,0 29 0,0-1 16,-29-28-16,29 29 0,0-29 0,0-29 16,0 0-16,-28 29 0,28 0 0,0 0 15,-58 0-15,29 28 0,1-28 0,28 29 16,-29-29-16,-29 58 0,1-58 0,-1 0 15,0 0-15,0 28 0,1-28 16,-30 29-16,30 29 0,-1-58 0,-58 0 0,1 0 16,57-1-16,-57 1 0,57 0 15,-57 29-15,57-29 0,-29-29 0,-28 58 16,-1-29-16,30-29 0,-30 29 0,30 28 16,-30-28-16,1-29 0,-30 29 0,59 0 15,-30-29-15,30 29 0,-30-29 0,30 0 16,-30 0-16,-28 0 0,57 0 0,-28 29 15,28-29-15,-28 0 0,57 0 0,-58 0 16,59 0-16,-1 0 0,0 0 0,-28 0 16,86 0-16,-29-29 0,0 29 0,0-29 15,1 29-15,28-29 0,-29 0 0,0 0 16,0 1-16,1-1 0,-1 29 16,0 0-16,0 0 0,0-29 0,-28 29 15,-30-29-15,87 29 0,-86-29 0,57 0 16,0 29-16,-29-29 0,30 29 0,-1-29 15,0 0-15,0 29 0,0-29 0,1 29 16,-30-29-16,29 29 0,29-28 0,0 28 16,-28-29-16,28 29 0,0 0 0,-29-29 15,0 29-15,29-29 0,-29 29 0,1-29 16,-1 29-16,0-29 0,0 0 0,29 0 16,-28 0-16,28 29 0,0 0 15,0-29-15,0 29 0,-29-29 0,29 29 16,-28-57-16,28 57 0,29-29 15,-29 0-15,0 0 0,0 29 0,0-29 16,-29-29-16,29 58 0,-28-29 0,57 0 16,-29 0-16,0-28 0,29 28 0,-29 0 15,0 0-15,0 0 0,0-29 0,0 0 16,0 1-16,29 28 0,-28-29 0,-1 0 16,0-29-16,0-28 0,-29-1 0,29 0 15,-29 30-15,29-1 0,1-29 0,-1 30 16,0-1-16,29 0 0,-29 0 0,0 30 15,0-1-15,0 0 0,29 0 0,0 29 16,0-86-16,0 57 0,0 0 0,0-29 16,0 30-16,0-1 0,0 0 15,0 0-15,0 29 0,29-58 0,-29 59 16,0-30-16,0 0 0,29 0 0,-29 0 16,29 0-16,0 1 0,-29-1 0,29 29 15,-29-29-15,0 29 0,29-29 0,-29 29 16,28 1-16,-28-30 0,29 0 0,0 29 15,0 0-15,-29-29 0,29 29 0,0-28 16,-29 28-16,29 0 0,0 0 0,0-29 16,0 29-16,-1-29 0,30 1 0,-29-1 15,29 29-15,-29 0 0,0-29 0,0 29 16,-1-29-16,1 1 0,0 28 16,0 0-16,0-29 0,0 29 0,0 29 15,0-58-15,0 29 16,0-29-16,-1 1 0,1 28 0,-29-29 15,0 0-15,29 0 0,0 0 0,0 58 16,29-28-16,-58-1 0,29 0 0,0 29 16,0 0-16,-29-29 0,28 29 0,1-29 15,0 29-15,0 0 16,-29-29-16,29 29 0,-29-29 0,58 29 16,-29-29-16,28 29 0,-28-29 15,0 29-15,0 0 0,29-29 16,-29 29-16,0-28 0,0 28 15,0 0-15,-1 0 16,-28-29-16,29 29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lnSpc>
                <a:spcPct val="90000"/>
              </a:lnSpc>
              <a:spcBef>
                <a:spcPts val="1000"/>
              </a:spcBef>
              <a:buFontTx/>
              <a:buChar char="•"/>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lnSpc>
                <a:spcPct val="90000"/>
              </a:lnSpc>
              <a:spcBef>
                <a:spcPts val="1000"/>
              </a:spcBef>
              <a:buFontTx/>
              <a:buChar char="•"/>
              <a:defRPr sz="1200"/>
            </a:lvl1pPr>
          </a:lstStyle>
          <a:p>
            <a:pPr>
              <a:defRPr/>
            </a:pPr>
            <a:fld id="{D65D7E49-4878-4E1E-ACF1-8116E7F9F14E}" type="datetimeFigureOut">
              <a:rPr lang="zh-CN" altLang="en-US"/>
              <a:pPr>
                <a:defRPr/>
              </a:pPr>
              <a:t>2023/6/15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lnSpc>
                <a:spcPct val="90000"/>
              </a:lnSpc>
              <a:spcBef>
                <a:spcPts val="1000"/>
              </a:spcBef>
              <a:buFontTx/>
              <a:buChar char="•"/>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lnSpc>
                <a:spcPct val="90000"/>
              </a:lnSpc>
              <a:spcBef>
                <a:spcPts val="1000"/>
              </a:spcBef>
              <a:buFontTx/>
              <a:buChar char="•"/>
              <a:defRPr sz="1200"/>
            </a:lvl1pPr>
          </a:lstStyle>
          <a:p>
            <a:pPr>
              <a:defRPr/>
            </a:pPr>
            <a:fld id="{241B9F00-76F1-4AA9-B98E-3F00C3068A1C}" type="slidenum">
              <a:rPr lang="zh-CN" altLang="en-US"/>
              <a:pPr>
                <a:defRPr/>
              </a:pPr>
              <a:t>‹#›</a:t>
            </a:fld>
            <a:endParaRPr lang="zh-CN" altLang="en-US"/>
          </a:p>
        </p:txBody>
      </p:sp>
    </p:spTree>
    <p:extLst>
      <p:ext uri="{BB962C8B-B14F-4D97-AF65-F5344CB8AC3E}">
        <p14:creationId xmlns:p14="http://schemas.microsoft.com/office/powerpoint/2010/main" val="8901904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22531" name="Rectangle 3"/>
          <p:cNvSpPr>
            <a:spLocks noGrp="1" noRot="1" noChangeAspect="1" noChangeArrowheads="1" noTextEdit="1"/>
          </p:cNvSpPr>
          <p:nvPr>
            <p:ph type="sldImg"/>
          </p:nvPr>
        </p:nvSpPr>
        <p:spPr bwMode="auto">
          <a:xfrm>
            <a:off x="1409700" y="692150"/>
            <a:ext cx="4038600" cy="2273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494075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57347"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629170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61443"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236696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63491"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902655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66563"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900456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70659"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27456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72707"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01312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30723"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982185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32771"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573411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34819"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34635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36867"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04765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49155"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263012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仿宋" panose="02010609060101010101" pitchFamily="49" charset="-122"/>
                <a:ea typeface="仿宋" panose="02010609060101010101" pitchFamily="49" charset="-122"/>
              </a:defRPr>
            </a:lvl1pPr>
            <a:lvl2pPr marL="742950" indent="-285750">
              <a:defRPr sz="2400" b="1">
                <a:solidFill>
                  <a:schemeClr val="tx1"/>
                </a:solidFill>
                <a:latin typeface="仿宋" panose="02010609060101010101" pitchFamily="49" charset="-122"/>
                <a:ea typeface="仿宋" panose="02010609060101010101" pitchFamily="49" charset="-122"/>
              </a:defRPr>
            </a:lvl2pPr>
            <a:lvl3pPr marL="1143000" indent="-228600">
              <a:defRPr sz="2400" b="1">
                <a:solidFill>
                  <a:schemeClr val="tx1"/>
                </a:solidFill>
                <a:latin typeface="仿宋" panose="02010609060101010101" pitchFamily="49" charset="-122"/>
                <a:ea typeface="仿宋" panose="02010609060101010101" pitchFamily="49" charset="-122"/>
              </a:defRPr>
            </a:lvl3pPr>
            <a:lvl4pPr marL="1600200" indent="-228600">
              <a:defRPr sz="2400" b="1">
                <a:solidFill>
                  <a:schemeClr val="tx1"/>
                </a:solidFill>
                <a:latin typeface="仿宋" panose="02010609060101010101" pitchFamily="49" charset="-122"/>
                <a:ea typeface="仿宋" panose="02010609060101010101" pitchFamily="49" charset="-122"/>
              </a:defRPr>
            </a:lvl4pPr>
            <a:lvl5pPr marL="2057400" indent="-228600">
              <a:defRPr sz="2400" b="1">
                <a:solidFill>
                  <a:schemeClr val="tx1"/>
                </a:solidFill>
                <a:latin typeface="仿宋" panose="02010609060101010101" pitchFamily="49" charset="-122"/>
                <a:ea typeface="仿宋" panose="02010609060101010101" pitchFamily="49" charset="-122"/>
              </a:defRPr>
            </a:lvl5pPr>
            <a:lvl6pPr marL="25146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6pPr>
            <a:lvl7pPr marL="29718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7pPr>
            <a:lvl8pPr marL="34290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8pPr>
            <a:lvl9pPr marL="38862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9pPr>
          </a:lstStyle>
          <a:p>
            <a:pPr algn="just">
              <a:lnSpc>
                <a:spcPct val="90000"/>
              </a:lnSpc>
              <a:spcBef>
                <a:spcPts val="1000"/>
              </a:spcBef>
              <a:buFontTx/>
              <a:buChar char="•"/>
            </a:pPr>
            <a:endParaRPr lang="zh-CN" altLang="en-US"/>
          </a:p>
        </p:txBody>
      </p:sp>
      <p:sp>
        <p:nvSpPr>
          <p:cNvPr id="51203" name="Rectangle 3"/>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defRPr sz="2400" b="1">
                <a:solidFill>
                  <a:schemeClr val="tx1"/>
                </a:solidFill>
                <a:latin typeface="仿宋" panose="02010609060101010101" pitchFamily="49" charset="-122"/>
                <a:ea typeface="仿宋" panose="02010609060101010101" pitchFamily="49" charset="-122"/>
              </a:defRPr>
            </a:lvl1pPr>
            <a:lvl2pPr marL="742950" indent="-285750">
              <a:defRPr sz="2400" b="1">
                <a:solidFill>
                  <a:schemeClr val="tx1"/>
                </a:solidFill>
                <a:latin typeface="仿宋" panose="02010609060101010101" pitchFamily="49" charset="-122"/>
                <a:ea typeface="仿宋" panose="02010609060101010101" pitchFamily="49" charset="-122"/>
              </a:defRPr>
            </a:lvl2pPr>
            <a:lvl3pPr marL="1143000" indent="-228600">
              <a:defRPr sz="2400" b="1">
                <a:solidFill>
                  <a:schemeClr val="tx1"/>
                </a:solidFill>
                <a:latin typeface="仿宋" panose="02010609060101010101" pitchFamily="49" charset="-122"/>
                <a:ea typeface="仿宋" panose="02010609060101010101" pitchFamily="49" charset="-122"/>
              </a:defRPr>
            </a:lvl3pPr>
            <a:lvl4pPr marL="1600200" indent="-228600">
              <a:defRPr sz="2400" b="1">
                <a:solidFill>
                  <a:schemeClr val="tx1"/>
                </a:solidFill>
                <a:latin typeface="仿宋" panose="02010609060101010101" pitchFamily="49" charset="-122"/>
                <a:ea typeface="仿宋" panose="02010609060101010101" pitchFamily="49" charset="-122"/>
              </a:defRPr>
            </a:lvl4pPr>
            <a:lvl5pPr marL="2057400" indent="-228600">
              <a:defRPr sz="2400" b="1">
                <a:solidFill>
                  <a:schemeClr val="tx1"/>
                </a:solidFill>
                <a:latin typeface="仿宋" panose="02010609060101010101" pitchFamily="49" charset="-122"/>
                <a:ea typeface="仿宋" panose="02010609060101010101" pitchFamily="49" charset="-122"/>
              </a:defRPr>
            </a:lvl5pPr>
            <a:lvl6pPr marL="25146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6pPr>
            <a:lvl7pPr marL="29718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7pPr>
            <a:lvl8pPr marL="34290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8pPr>
            <a:lvl9pPr marL="38862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9pPr>
          </a:lstStyle>
          <a:p>
            <a:pPr algn="r">
              <a:lnSpc>
                <a:spcPct val="90000"/>
              </a:lnSpc>
              <a:spcBef>
                <a:spcPts val="1000"/>
              </a:spcBef>
              <a:buFontTx/>
              <a:buChar char="•"/>
            </a:pPr>
            <a:r>
              <a:rPr lang="en-US" altLang="zh-CN" sz="1000" b="0" i="1">
                <a:latin typeface="Times New Roman" panose="02020603050405020304" pitchFamily="18" charset="0"/>
              </a:rPr>
              <a:t>33</a:t>
            </a:r>
          </a:p>
        </p:txBody>
      </p:sp>
      <p:sp>
        <p:nvSpPr>
          <p:cNvPr id="51204" name="Rectangle 4"/>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仿宋" panose="02010609060101010101" pitchFamily="49" charset="-122"/>
                <a:ea typeface="仿宋" panose="02010609060101010101" pitchFamily="49" charset="-122"/>
              </a:defRPr>
            </a:lvl1pPr>
            <a:lvl2pPr marL="742950" indent="-285750">
              <a:defRPr sz="2400" b="1">
                <a:solidFill>
                  <a:schemeClr val="tx1"/>
                </a:solidFill>
                <a:latin typeface="仿宋" panose="02010609060101010101" pitchFamily="49" charset="-122"/>
                <a:ea typeface="仿宋" panose="02010609060101010101" pitchFamily="49" charset="-122"/>
              </a:defRPr>
            </a:lvl2pPr>
            <a:lvl3pPr marL="1143000" indent="-228600">
              <a:defRPr sz="2400" b="1">
                <a:solidFill>
                  <a:schemeClr val="tx1"/>
                </a:solidFill>
                <a:latin typeface="仿宋" panose="02010609060101010101" pitchFamily="49" charset="-122"/>
                <a:ea typeface="仿宋" panose="02010609060101010101" pitchFamily="49" charset="-122"/>
              </a:defRPr>
            </a:lvl3pPr>
            <a:lvl4pPr marL="1600200" indent="-228600">
              <a:defRPr sz="2400" b="1">
                <a:solidFill>
                  <a:schemeClr val="tx1"/>
                </a:solidFill>
                <a:latin typeface="仿宋" panose="02010609060101010101" pitchFamily="49" charset="-122"/>
                <a:ea typeface="仿宋" panose="02010609060101010101" pitchFamily="49" charset="-122"/>
              </a:defRPr>
            </a:lvl4pPr>
            <a:lvl5pPr marL="2057400" indent="-228600">
              <a:defRPr sz="2400" b="1">
                <a:solidFill>
                  <a:schemeClr val="tx1"/>
                </a:solidFill>
                <a:latin typeface="仿宋" panose="02010609060101010101" pitchFamily="49" charset="-122"/>
                <a:ea typeface="仿宋" panose="02010609060101010101" pitchFamily="49" charset="-122"/>
              </a:defRPr>
            </a:lvl5pPr>
            <a:lvl6pPr marL="25146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6pPr>
            <a:lvl7pPr marL="29718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7pPr>
            <a:lvl8pPr marL="34290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8pPr>
            <a:lvl9pPr marL="38862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9pPr>
          </a:lstStyle>
          <a:p>
            <a:pPr algn="just">
              <a:lnSpc>
                <a:spcPct val="90000"/>
              </a:lnSpc>
              <a:spcBef>
                <a:spcPts val="1000"/>
              </a:spcBef>
              <a:buFontTx/>
              <a:buChar char="•"/>
            </a:pPr>
            <a:endParaRPr lang="zh-CN" altLang="en-US"/>
          </a:p>
        </p:txBody>
      </p:sp>
      <p:sp>
        <p:nvSpPr>
          <p:cNvPr id="51205"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仿宋" panose="02010609060101010101" pitchFamily="49" charset="-122"/>
                <a:ea typeface="仿宋" panose="02010609060101010101" pitchFamily="49" charset="-122"/>
              </a:defRPr>
            </a:lvl1pPr>
            <a:lvl2pPr marL="742950" indent="-285750">
              <a:defRPr sz="2400" b="1">
                <a:solidFill>
                  <a:schemeClr val="tx1"/>
                </a:solidFill>
                <a:latin typeface="仿宋" panose="02010609060101010101" pitchFamily="49" charset="-122"/>
                <a:ea typeface="仿宋" panose="02010609060101010101" pitchFamily="49" charset="-122"/>
              </a:defRPr>
            </a:lvl2pPr>
            <a:lvl3pPr marL="1143000" indent="-228600">
              <a:defRPr sz="2400" b="1">
                <a:solidFill>
                  <a:schemeClr val="tx1"/>
                </a:solidFill>
                <a:latin typeface="仿宋" panose="02010609060101010101" pitchFamily="49" charset="-122"/>
                <a:ea typeface="仿宋" panose="02010609060101010101" pitchFamily="49" charset="-122"/>
              </a:defRPr>
            </a:lvl3pPr>
            <a:lvl4pPr marL="1600200" indent="-228600">
              <a:defRPr sz="2400" b="1">
                <a:solidFill>
                  <a:schemeClr val="tx1"/>
                </a:solidFill>
                <a:latin typeface="仿宋" panose="02010609060101010101" pitchFamily="49" charset="-122"/>
                <a:ea typeface="仿宋" panose="02010609060101010101" pitchFamily="49" charset="-122"/>
              </a:defRPr>
            </a:lvl4pPr>
            <a:lvl5pPr marL="2057400" indent="-228600">
              <a:defRPr sz="2400" b="1">
                <a:solidFill>
                  <a:schemeClr val="tx1"/>
                </a:solidFill>
                <a:latin typeface="仿宋" panose="02010609060101010101" pitchFamily="49" charset="-122"/>
                <a:ea typeface="仿宋" panose="02010609060101010101" pitchFamily="49" charset="-122"/>
              </a:defRPr>
            </a:lvl5pPr>
            <a:lvl6pPr marL="25146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6pPr>
            <a:lvl7pPr marL="29718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7pPr>
            <a:lvl8pPr marL="34290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8pPr>
            <a:lvl9pPr marL="38862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9pPr>
          </a:lstStyle>
          <a:p>
            <a:pPr algn="just">
              <a:lnSpc>
                <a:spcPct val="90000"/>
              </a:lnSpc>
              <a:spcBef>
                <a:spcPts val="1000"/>
              </a:spcBef>
              <a:buFontTx/>
              <a:buChar char="•"/>
            </a:pPr>
            <a:endParaRPr lang="zh-CN" altLang="en-US"/>
          </a:p>
        </p:txBody>
      </p:sp>
      <p:sp>
        <p:nvSpPr>
          <p:cNvPr id="51206" name="Rectangle 6"/>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51207" name="Rectangle 7"/>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33771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53251"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632249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bwMode="auto">
          <a:xfrm>
            <a:off x="914400" y="3276600"/>
            <a:ext cx="5029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numCol="1" anchor="t" anchorCtr="0" compatLnSpc="1">
            <a:prstTxWarp prst="textNoShape">
              <a:avLst/>
            </a:prstTxWarp>
          </a:bodyPr>
          <a:lstStyle/>
          <a:p>
            <a:pPr eaLnBrk="1" hangingPunct="1">
              <a:spcBef>
                <a:spcPct val="0"/>
              </a:spcBef>
            </a:pPr>
            <a:endParaRPr lang="zh-CN" altLang="zh-CN"/>
          </a:p>
        </p:txBody>
      </p:sp>
      <p:sp>
        <p:nvSpPr>
          <p:cNvPr id="55299" name="Rectangle 3"/>
          <p:cNvSpPr>
            <a:spLocks noGrp="1" noRot="1" noChangeAspect="1" noChangeArrowheads="1" noTextEdit="1"/>
          </p:cNvSpPr>
          <p:nvPr>
            <p:ph type="sldImg"/>
          </p:nvPr>
        </p:nvSpPr>
        <p:spPr bwMode="auto">
          <a:xfrm>
            <a:off x="1409700" y="692150"/>
            <a:ext cx="4038600" cy="22733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163875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CCE75723-988B-40F5-8791-D2CA858865D5}" type="datetimeFigureOut">
              <a:rPr lang="zh-CN" altLang="en-US"/>
              <a:pPr>
                <a:defRPr/>
              </a:pPr>
              <a:t>2023/6/15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CF974A0-4B69-49BA-B68B-D8DF9F40EB8F}" type="slidenum">
              <a:rPr lang="zh-CN" altLang="en-US"/>
              <a:pPr>
                <a:defRPr/>
              </a:pPr>
              <a:t>‹#›</a:t>
            </a:fld>
            <a:endParaRPr lang="en-US" altLang="zh-CN"/>
          </a:p>
        </p:txBody>
      </p:sp>
    </p:spTree>
    <p:extLst>
      <p:ext uri="{BB962C8B-B14F-4D97-AF65-F5344CB8AC3E}">
        <p14:creationId xmlns:p14="http://schemas.microsoft.com/office/powerpoint/2010/main" val="2080187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C2708FEB-5C7D-4D70-97A4-C3DBE83C76E8}" type="datetimeFigureOut">
              <a:rPr lang="zh-CN" altLang="en-US"/>
              <a:pPr>
                <a:defRPr/>
              </a:pPr>
              <a:t>2023/6/15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E2CFBB6-1EA1-4416-ACBB-31BF6E91059A}" type="slidenum">
              <a:rPr lang="zh-CN" altLang="en-US"/>
              <a:pPr>
                <a:defRPr/>
              </a:pPr>
              <a:t>‹#›</a:t>
            </a:fld>
            <a:endParaRPr lang="en-US" altLang="zh-CN"/>
          </a:p>
        </p:txBody>
      </p:sp>
    </p:spTree>
    <p:extLst>
      <p:ext uri="{BB962C8B-B14F-4D97-AF65-F5344CB8AC3E}">
        <p14:creationId xmlns:p14="http://schemas.microsoft.com/office/powerpoint/2010/main" val="1437049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F670FBF-9D78-4E2B-B0D0-17E3BA6AF649}" type="datetimeFigureOut">
              <a:rPr lang="zh-CN" altLang="en-US"/>
              <a:pPr>
                <a:defRPr/>
              </a:pPr>
              <a:t>2023/6/15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C14171F-74C6-42ED-AE0A-328062215775}" type="slidenum">
              <a:rPr lang="zh-CN" altLang="en-US"/>
              <a:pPr>
                <a:defRPr/>
              </a:pPr>
              <a:t>‹#›</a:t>
            </a:fld>
            <a:endParaRPr lang="en-US" altLang="zh-CN"/>
          </a:p>
        </p:txBody>
      </p:sp>
    </p:spTree>
    <p:extLst>
      <p:ext uri="{BB962C8B-B14F-4D97-AF65-F5344CB8AC3E}">
        <p14:creationId xmlns:p14="http://schemas.microsoft.com/office/powerpoint/2010/main" val="2879601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lgn="just">
              <a:lnSpc>
                <a:spcPct val="90000"/>
              </a:lnSpc>
              <a:spcBef>
                <a:spcPts val="1000"/>
              </a:spcBef>
              <a:defRPr b="1">
                <a:latin typeface="仿宋" pitchFamily="49" charset="-122"/>
                <a:ea typeface="仿宋" pitchFamily="49" charset="-122"/>
              </a:defRPr>
            </a:lvl1pPr>
          </a:lstStyle>
          <a:p>
            <a:pPr>
              <a:defRPr/>
            </a:pPr>
            <a:fld id="{D9C6EBCE-0C6B-46C6-9293-E74DA66BEEF0}" type="datetimeFigureOut">
              <a:rPr lang="zh-CN" altLang="en-US"/>
              <a:pPr>
                <a:defRPr/>
              </a:pPr>
              <a:t>2023/6/15</a:t>
            </a:fld>
            <a:endParaRPr lang="zh-CN" altLang="en-US"/>
          </a:p>
        </p:txBody>
      </p:sp>
      <p:sp>
        <p:nvSpPr>
          <p:cNvPr id="5" name="页脚占位符 4"/>
          <p:cNvSpPr>
            <a:spLocks noGrp="1" noChangeArrowheads="1"/>
          </p:cNvSpPr>
          <p:nvPr>
            <p:ph type="ftr" sz="quarter" idx="11"/>
          </p:nvPr>
        </p:nvSpPr>
        <p:spPr/>
        <p:txBody>
          <a:bodyPr/>
          <a:lstStyle>
            <a:lvl1pPr>
              <a:lnSpc>
                <a:spcPct val="90000"/>
              </a:lnSpc>
              <a:spcBef>
                <a:spcPts val="1000"/>
              </a:spcBef>
              <a:defRPr b="1">
                <a:latin typeface="仿宋" pitchFamily="49" charset="-122"/>
                <a:ea typeface="仿宋" pitchFamily="49" charset="-122"/>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lnSpc>
                <a:spcPct val="90000"/>
              </a:lnSpc>
              <a:spcBef>
                <a:spcPts val="1000"/>
              </a:spcBef>
              <a:defRPr b="1">
                <a:latin typeface="仿宋" panose="02010609060101010101" pitchFamily="49" charset="-122"/>
                <a:ea typeface="仿宋" panose="02010609060101010101" pitchFamily="49" charset="-122"/>
              </a:defRPr>
            </a:lvl1pPr>
          </a:lstStyle>
          <a:p>
            <a:pPr>
              <a:defRPr/>
            </a:pPr>
            <a:fld id="{A2332E86-295A-49F3-A43A-345D3E9F0A3F}" type="slidenum">
              <a:rPr lang="zh-CN" altLang="en-US"/>
              <a:pPr>
                <a:defRPr/>
              </a:pPr>
              <a:t>‹#›</a:t>
            </a:fld>
            <a:endParaRPr lang="zh-CN" altLang="en-US"/>
          </a:p>
        </p:txBody>
      </p:sp>
    </p:spTree>
    <p:extLst>
      <p:ext uri="{BB962C8B-B14F-4D97-AF65-F5344CB8AC3E}">
        <p14:creationId xmlns:p14="http://schemas.microsoft.com/office/powerpoint/2010/main" val="1425963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lgn="just">
              <a:lnSpc>
                <a:spcPct val="90000"/>
              </a:lnSpc>
              <a:spcBef>
                <a:spcPts val="1000"/>
              </a:spcBef>
              <a:defRPr b="1">
                <a:latin typeface="仿宋" pitchFamily="49" charset="-122"/>
                <a:ea typeface="仿宋" pitchFamily="49" charset="-122"/>
              </a:defRPr>
            </a:lvl1pPr>
          </a:lstStyle>
          <a:p>
            <a:pPr>
              <a:defRPr/>
            </a:pPr>
            <a:fld id="{8445D1E5-7D9B-4A89-8E76-183BC4530B33}" type="datetimeFigureOut">
              <a:rPr lang="zh-CN" altLang="en-US"/>
              <a:pPr>
                <a:defRPr/>
              </a:pPr>
              <a:t>2023/6/15</a:t>
            </a:fld>
            <a:endParaRPr lang="zh-CN" altLang="en-US"/>
          </a:p>
        </p:txBody>
      </p:sp>
      <p:sp>
        <p:nvSpPr>
          <p:cNvPr id="5" name="页脚占位符 4"/>
          <p:cNvSpPr>
            <a:spLocks noGrp="1" noChangeArrowheads="1"/>
          </p:cNvSpPr>
          <p:nvPr>
            <p:ph type="ftr" sz="quarter" idx="11"/>
          </p:nvPr>
        </p:nvSpPr>
        <p:spPr/>
        <p:txBody>
          <a:bodyPr/>
          <a:lstStyle>
            <a:lvl1pPr>
              <a:lnSpc>
                <a:spcPct val="90000"/>
              </a:lnSpc>
              <a:spcBef>
                <a:spcPts val="1000"/>
              </a:spcBef>
              <a:defRPr b="1">
                <a:latin typeface="仿宋" pitchFamily="49" charset="-122"/>
                <a:ea typeface="仿宋" pitchFamily="49" charset="-122"/>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lnSpc>
                <a:spcPct val="90000"/>
              </a:lnSpc>
              <a:spcBef>
                <a:spcPts val="1000"/>
              </a:spcBef>
              <a:defRPr b="1">
                <a:latin typeface="仿宋" panose="02010609060101010101" pitchFamily="49" charset="-122"/>
                <a:ea typeface="仿宋" panose="02010609060101010101" pitchFamily="49" charset="-122"/>
              </a:defRPr>
            </a:lvl1pPr>
          </a:lstStyle>
          <a:p>
            <a:pPr>
              <a:defRPr/>
            </a:pPr>
            <a:fld id="{6E0AB4A0-103C-463B-AF40-30AC6471FE79}" type="slidenum">
              <a:rPr lang="zh-CN" altLang="en-US"/>
              <a:pPr>
                <a:defRPr/>
              </a:pPr>
              <a:t>‹#›</a:t>
            </a:fld>
            <a:endParaRPr lang="zh-CN" altLang="en-US"/>
          </a:p>
        </p:txBody>
      </p:sp>
    </p:spTree>
    <p:extLst>
      <p:ext uri="{BB962C8B-B14F-4D97-AF65-F5344CB8AC3E}">
        <p14:creationId xmlns:p14="http://schemas.microsoft.com/office/powerpoint/2010/main" val="3395317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lgn="just">
              <a:lnSpc>
                <a:spcPct val="90000"/>
              </a:lnSpc>
              <a:spcBef>
                <a:spcPts val="1000"/>
              </a:spcBef>
              <a:defRPr b="1">
                <a:latin typeface="仿宋" pitchFamily="49" charset="-122"/>
                <a:ea typeface="仿宋" pitchFamily="49" charset="-122"/>
              </a:defRPr>
            </a:lvl1pPr>
          </a:lstStyle>
          <a:p>
            <a:pPr>
              <a:defRPr/>
            </a:pPr>
            <a:fld id="{47C66349-A40F-4D5B-BA3E-0EE652FE610C}" type="datetimeFigureOut">
              <a:rPr lang="zh-CN" altLang="en-US"/>
              <a:pPr>
                <a:defRPr/>
              </a:pPr>
              <a:t>2023/6/15</a:t>
            </a:fld>
            <a:endParaRPr lang="zh-CN" altLang="en-US"/>
          </a:p>
        </p:txBody>
      </p:sp>
      <p:sp>
        <p:nvSpPr>
          <p:cNvPr id="5" name="页脚占位符 4"/>
          <p:cNvSpPr>
            <a:spLocks noGrp="1" noChangeArrowheads="1"/>
          </p:cNvSpPr>
          <p:nvPr>
            <p:ph type="ftr" sz="quarter" idx="11"/>
          </p:nvPr>
        </p:nvSpPr>
        <p:spPr/>
        <p:txBody>
          <a:bodyPr/>
          <a:lstStyle>
            <a:lvl1pPr>
              <a:lnSpc>
                <a:spcPct val="90000"/>
              </a:lnSpc>
              <a:spcBef>
                <a:spcPts val="1000"/>
              </a:spcBef>
              <a:defRPr b="1">
                <a:latin typeface="仿宋" pitchFamily="49" charset="-122"/>
                <a:ea typeface="仿宋" pitchFamily="49" charset="-122"/>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lnSpc>
                <a:spcPct val="90000"/>
              </a:lnSpc>
              <a:spcBef>
                <a:spcPts val="1000"/>
              </a:spcBef>
              <a:defRPr b="1">
                <a:latin typeface="仿宋" panose="02010609060101010101" pitchFamily="49" charset="-122"/>
                <a:ea typeface="仿宋" panose="02010609060101010101" pitchFamily="49" charset="-122"/>
              </a:defRPr>
            </a:lvl1pPr>
          </a:lstStyle>
          <a:p>
            <a:pPr>
              <a:defRPr/>
            </a:pPr>
            <a:fld id="{A1A4CAE8-B218-4AAF-BA14-24287A35F52C}" type="slidenum">
              <a:rPr lang="zh-CN" altLang="en-US"/>
              <a:pPr>
                <a:defRPr/>
              </a:pPr>
              <a:t>‹#›</a:t>
            </a:fld>
            <a:endParaRPr lang="zh-CN" altLang="en-US"/>
          </a:p>
        </p:txBody>
      </p:sp>
    </p:spTree>
    <p:extLst>
      <p:ext uri="{BB962C8B-B14F-4D97-AF65-F5344CB8AC3E}">
        <p14:creationId xmlns:p14="http://schemas.microsoft.com/office/powerpoint/2010/main" val="1004936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lgn="just">
              <a:lnSpc>
                <a:spcPct val="90000"/>
              </a:lnSpc>
              <a:spcBef>
                <a:spcPts val="1000"/>
              </a:spcBef>
              <a:defRPr b="1">
                <a:latin typeface="仿宋" pitchFamily="49" charset="-122"/>
                <a:ea typeface="仿宋" pitchFamily="49" charset="-122"/>
              </a:defRPr>
            </a:lvl1pPr>
          </a:lstStyle>
          <a:p>
            <a:pPr>
              <a:defRPr/>
            </a:pPr>
            <a:fld id="{B1D8B02A-76BE-4379-9D26-C723227DFBE0}" type="datetimeFigureOut">
              <a:rPr lang="zh-CN" altLang="en-US"/>
              <a:pPr>
                <a:defRPr/>
              </a:pPr>
              <a:t>2023/6/15</a:t>
            </a:fld>
            <a:endParaRPr lang="zh-CN" altLang="en-US"/>
          </a:p>
        </p:txBody>
      </p:sp>
      <p:sp>
        <p:nvSpPr>
          <p:cNvPr id="6" name="页脚占位符 4"/>
          <p:cNvSpPr>
            <a:spLocks noGrp="1" noChangeArrowheads="1"/>
          </p:cNvSpPr>
          <p:nvPr>
            <p:ph type="ftr" sz="quarter" idx="11"/>
          </p:nvPr>
        </p:nvSpPr>
        <p:spPr/>
        <p:txBody>
          <a:bodyPr/>
          <a:lstStyle>
            <a:lvl1pPr>
              <a:lnSpc>
                <a:spcPct val="90000"/>
              </a:lnSpc>
              <a:spcBef>
                <a:spcPts val="1000"/>
              </a:spcBef>
              <a:defRPr b="1">
                <a:latin typeface="仿宋" pitchFamily="49" charset="-122"/>
                <a:ea typeface="仿宋" pitchFamily="49" charset="-122"/>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lnSpc>
                <a:spcPct val="90000"/>
              </a:lnSpc>
              <a:spcBef>
                <a:spcPts val="1000"/>
              </a:spcBef>
              <a:defRPr b="1">
                <a:latin typeface="仿宋" panose="02010609060101010101" pitchFamily="49" charset="-122"/>
                <a:ea typeface="仿宋" panose="02010609060101010101" pitchFamily="49" charset="-122"/>
              </a:defRPr>
            </a:lvl1pPr>
          </a:lstStyle>
          <a:p>
            <a:pPr>
              <a:defRPr/>
            </a:pPr>
            <a:fld id="{277833D7-D851-4E8F-A012-56B24E95BD3B}" type="slidenum">
              <a:rPr lang="zh-CN" altLang="en-US"/>
              <a:pPr>
                <a:defRPr/>
              </a:pPr>
              <a:t>‹#›</a:t>
            </a:fld>
            <a:endParaRPr lang="zh-CN" altLang="en-US"/>
          </a:p>
        </p:txBody>
      </p:sp>
    </p:spTree>
    <p:extLst>
      <p:ext uri="{BB962C8B-B14F-4D97-AF65-F5344CB8AC3E}">
        <p14:creationId xmlns:p14="http://schemas.microsoft.com/office/powerpoint/2010/main" val="2960769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lgn="just">
              <a:lnSpc>
                <a:spcPct val="90000"/>
              </a:lnSpc>
              <a:spcBef>
                <a:spcPts val="1000"/>
              </a:spcBef>
              <a:defRPr b="1">
                <a:latin typeface="仿宋" pitchFamily="49" charset="-122"/>
                <a:ea typeface="仿宋" pitchFamily="49" charset="-122"/>
              </a:defRPr>
            </a:lvl1pPr>
          </a:lstStyle>
          <a:p>
            <a:pPr>
              <a:defRPr/>
            </a:pPr>
            <a:fld id="{0F887A53-93DA-4852-ACA2-1706B3984EC8}" type="datetimeFigureOut">
              <a:rPr lang="zh-CN" altLang="en-US"/>
              <a:pPr>
                <a:defRPr/>
              </a:pPr>
              <a:t>2023/6/15</a:t>
            </a:fld>
            <a:endParaRPr lang="zh-CN" altLang="en-US"/>
          </a:p>
        </p:txBody>
      </p:sp>
      <p:sp>
        <p:nvSpPr>
          <p:cNvPr id="8" name="页脚占位符 4"/>
          <p:cNvSpPr>
            <a:spLocks noGrp="1" noChangeArrowheads="1"/>
          </p:cNvSpPr>
          <p:nvPr>
            <p:ph type="ftr" sz="quarter" idx="11"/>
          </p:nvPr>
        </p:nvSpPr>
        <p:spPr/>
        <p:txBody>
          <a:bodyPr/>
          <a:lstStyle>
            <a:lvl1pPr>
              <a:lnSpc>
                <a:spcPct val="90000"/>
              </a:lnSpc>
              <a:spcBef>
                <a:spcPts val="1000"/>
              </a:spcBef>
              <a:defRPr b="1">
                <a:latin typeface="仿宋" pitchFamily="49" charset="-122"/>
                <a:ea typeface="仿宋" pitchFamily="49" charset="-122"/>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lnSpc>
                <a:spcPct val="90000"/>
              </a:lnSpc>
              <a:spcBef>
                <a:spcPts val="1000"/>
              </a:spcBef>
              <a:defRPr b="1">
                <a:latin typeface="仿宋" panose="02010609060101010101" pitchFamily="49" charset="-122"/>
                <a:ea typeface="仿宋" panose="02010609060101010101" pitchFamily="49" charset="-122"/>
              </a:defRPr>
            </a:lvl1pPr>
          </a:lstStyle>
          <a:p>
            <a:pPr>
              <a:defRPr/>
            </a:pPr>
            <a:fld id="{74CC106D-E65F-4C74-ADD4-5B75515CEBDC}" type="slidenum">
              <a:rPr lang="zh-CN" altLang="en-US"/>
              <a:pPr>
                <a:defRPr/>
              </a:pPr>
              <a:t>‹#›</a:t>
            </a:fld>
            <a:endParaRPr lang="zh-CN" altLang="en-US"/>
          </a:p>
        </p:txBody>
      </p:sp>
    </p:spTree>
    <p:extLst>
      <p:ext uri="{BB962C8B-B14F-4D97-AF65-F5344CB8AC3E}">
        <p14:creationId xmlns:p14="http://schemas.microsoft.com/office/powerpoint/2010/main" val="1080768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lgn="just">
              <a:lnSpc>
                <a:spcPct val="90000"/>
              </a:lnSpc>
              <a:spcBef>
                <a:spcPts val="1000"/>
              </a:spcBef>
              <a:defRPr b="1">
                <a:latin typeface="仿宋" pitchFamily="49" charset="-122"/>
                <a:ea typeface="仿宋" pitchFamily="49" charset="-122"/>
              </a:defRPr>
            </a:lvl1pPr>
          </a:lstStyle>
          <a:p>
            <a:pPr>
              <a:defRPr/>
            </a:pPr>
            <a:fld id="{F0BCD191-6B26-44AB-902A-4EA365217789}" type="datetimeFigureOut">
              <a:rPr lang="zh-CN" altLang="en-US"/>
              <a:pPr>
                <a:defRPr/>
              </a:pPr>
              <a:t>2023/6/15</a:t>
            </a:fld>
            <a:endParaRPr lang="zh-CN" altLang="en-US"/>
          </a:p>
        </p:txBody>
      </p:sp>
      <p:sp>
        <p:nvSpPr>
          <p:cNvPr id="4" name="页脚占位符 4"/>
          <p:cNvSpPr>
            <a:spLocks noGrp="1" noChangeArrowheads="1"/>
          </p:cNvSpPr>
          <p:nvPr>
            <p:ph type="ftr" sz="quarter" idx="11"/>
          </p:nvPr>
        </p:nvSpPr>
        <p:spPr/>
        <p:txBody>
          <a:bodyPr/>
          <a:lstStyle>
            <a:lvl1pPr>
              <a:lnSpc>
                <a:spcPct val="90000"/>
              </a:lnSpc>
              <a:spcBef>
                <a:spcPts val="1000"/>
              </a:spcBef>
              <a:defRPr b="1">
                <a:latin typeface="仿宋" pitchFamily="49" charset="-122"/>
                <a:ea typeface="仿宋" pitchFamily="49" charset="-122"/>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lnSpc>
                <a:spcPct val="90000"/>
              </a:lnSpc>
              <a:spcBef>
                <a:spcPts val="1000"/>
              </a:spcBef>
              <a:defRPr b="1">
                <a:latin typeface="仿宋" panose="02010609060101010101" pitchFamily="49" charset="-122"/>
                <a:ea typeface="仿宋" panose="02010609060101010101" pitchFamily="49" charset="-122"/>
              </a:defRPr>
            </a:lvl1pPr>
          </a:lstStyle>
          <a:p>
            <a:pPr>
              <a:defRPr/>
            </a:pPr>
            <a:fld id="{F80573E8-EB7D-4C83-8C2F-2374C16898AF}" type="slidenum">
              <a:rPr lang="zh-CN" altLang="en-US"/>
              <a:pPr>
                <a:defRPr/>
              </a:pPr>
              <a:t>‹#›</a:t>
            </a:fld>
            <a:endParaRPr lang="zh-CN" altLang="en-US"/>
          </a:p>
        </p:txBody>
      </p:sp>
    </p:spTree>
    <p:extLst>
      <p:ext uri="{BB962C8B-B14F-4D97-AF65-F5344CB8AC3E}">
        <p14:creationId xmlns:p14="http://schemas.microsoft.com/office/powerpoint/2010/main" val="4133995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lgn="just">
              <a:lnSpc>
                <a:spcPct val="90000"/>
              </a:lnSpc>
              <a:spcBef>
                <a:spcPts val="1000"/>
              </a:spcBef>
              <a:defRPr b="1">
                <a:latin typeface="仿宋" pitchFamily="49" charset="-122"/>
                <a:ea typeface="仿宋" pitchFamily="49" charset="-122"/>
              </a:defRPr>
            </a:lvl1pPr>
          </a:lstStyle>
          <a:p>
            <a:pPr>
              <a:defRPr/>
            </a:pPr>
            <a:fld id="{3FBA9CF5-2AC3-45E6-A333-7937135958EF}" type="datetimeFigureOut">
              <a:rPr lang="zh-CN" altLang="en-US"/>
              <a:pPr>
                <a:defRPr/>
              </a:pPr>
              <a:t>2023/6/15</a:t>
            </a:fld>
            <a:endParaRPr lang="zh-CN" altLang="en-US"/>
          </a:p>
        </p:txBody>
      </p:sp>
      <p:sp>
        <p:nvSpPr>
          <p:cNvPr id="3" name="页脚占位符 4"/>
          <p:cNvSpPr>
            <a:spLocks noGrp="1" noChangeArrowheads="1"/>
          </p:cNvSpPr>
          <p:nvPr>
            <p:ph type="ftr" sz="quarter" idx="11"/>
          </p:nvPr>
        </p:nvSpPr>
        <p:spPr/>
        <p:txBody>
          <a:bodyPr/>
          <a:lstStyle>
            <a:lvl1pPr>
              <a:lnSpc>
                <a:spcPct val="90000"/>
              </a:lnSpc>
              <a:spcBef>
                <a:spcPts val="1000"/>
              </a:spcBef>
              <a:defRPr b="1">
                <a:latin typeface="仿宋" pitchFamily="49" charset="-122"/>
                <a:ea typeface="仿宋" pitchFamily="49" charset="-122"/>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lnSpc>
                <a:spcPct val="90000"/>
              </a:lnSpc>
              <a:spcBef>
                <a:spcPts val="1000"/>
              </a:spcBef>
              <a:defRPr b="1">
                <a:latin typeface="仿宋" panose="02010609060101010101" pitchFamily="49" charset="-122"/>
                <a:ea typeface="仿宋" panose="02010609060101010101" pitchFamily="49" charset="-122"/>
              </a:defRPr>
            </a:lvl1pPr>
          </a:lstStyle>
          <a:p>
            <a:pPr>
              <a:defRPr/>
            </a:pPr>
            <a:fld id="{C8191299-653B-45E2-A654-C9ECF603C024}" type="slidenum">
              <a:rPr lang="zh-CN" altLang="en-US"/>
              <a:pPr>
                <a:defRPr/>
              </a:pPr>
              <a:t>‹#›</a:t>
            </a:fld>
            <a:endParaRPr lang="zh-CN" altLang="en-US"/>
          </a:p>
        </p:txBody>
      </p:sp>
    </p:spTree>
    <p:extLst>
      <p:ext uri="{BB962C8B-B14F-4D97-AF65-F5344CB8AC3E}">
        <p14:creationId xmlns:p14="http://schemas.microsoft.com/office/powerpoint/2010/main" val="3691116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lgn="just">
              <a:lnSpc>
                <a:spcPct val="90000"/>
              </a:lnSpc>
              <a:spcBef>
                <a:spcPts val="1000"/>
              </a:spcBef>
              <a:defRPr b="1">
                <a:latin typeface="仿宋" pitchFamily="49" charset="-122"/>
                <a:ea typeface="仿宋" pitchFamily="49" charset="-122"/>
              </a:defRPr>
            </a:lvl1pPr>
          </a:lstStyle>
          <a:p>
            <a:pPr>
              <a:defRPr/>
            </a:pPr>
            <a:fld id="{8CAAA991-05D9-4F69-83D1-45CE2764CD30}" type="datetimeFigureOut">
              <a:rPr lang="zh-CN" altLang="en-US"/>
              <a:pPr>
                <a:defRPr/>
              </a:pPr>
              <a:t>2023/6/15</a:t>
            </a:fld>
            <a:endParaRPr lang="zh-CN" altLang="en-US"/>
          </a:p>
        </p:txBody>
      </p:sp>
      <p:sp>
        <p:nvSpPr>
          <p:cNvPr id="6" name="页脚占位符 4"/>
          <p:cNvSpPr>
            <a:spLocks noGrp="1" noChangeArrowheads="1"/>
          </p:cNvSpPr>
          <p:nvPr>
            <p:ph type="ftr" sz="quarter" idx="11"/>
          </p:nvPr>
        </p:nvSpPr>
        <p:spPr/>
        <p:txBody>
          <a:bodyPr/>
          <a:lstStyle>
            <a:lvl1pPr>
              <a:lnSpc>
                <a:spcPct val="90000"/>
              </a:lnSpc>
              <a:spcBef>
                <a:spcPts val="1000"/>
              </a:spcBef>
              <a:defRPr b="1">
                <a:latin typeface="仿宋" pitchFamily="49" charset="-122"/>
                <a:ea typeface="仿宋" pitchFamily="49" charset="-122"/>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lnSpc>
                <a:spcPct val="90000"/>
              </a:lnSpc>
              <a:spcBef>
                <a:spcPts val="1000"/>
              </a:spcBef>
              <a:defRPr b="1">
                <a:latin typeface="仿宋" panose="02010609060101010101" pitchFamily="49" charset="-122"/>
                <a:ea typeface="仿宋" panose="02010609060101010101" pitchFamily="49" charset="-122"/>
              </a:defRPr>
            </a:lvl1pPr>
          </a:lstStyle>
          <a:p>
            <a:pPr>
              <a:defRPr/>
            </a:pPr>
            <a:fld id="{55A3052F-C670-4BED-A0CC-43F9CB7DBBFC}" type="slidenum">
              <a:rPr lang="zh-CN" altLang="en-US"/>
              <a:pPr>
                <a:defRPr/>
              </a:pPr>
              <a:t>‹#›</a:t>
            </a:fld>
            <a:endParaRPr lang="zh-CN" altLang="en-US"/>
          </a:p>
        </p:txBody>
      </p:sp>
    </p:spTree>
    <p:extLst>
      <p:ext uri="{BB962C8B-B14F-4D97-AF65-F5344CB8AC3E}">
        <p14:creationId xmlns:p14="http://schemas.microsoft.com/office/powerpoint/2010/main" val="318484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853F321E-D1FC-4347-994B-BB019D396419}" type="datetimeFigureOut">
              <a:rPr lang="zh-CN" altLang="en-US"/>
              <a:pPr>
                <a:defRPr/>
              </a:pPr>
              <a:t>2023/6/15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941B60C-8DA1-4DF8-863B-C05002C36DAC}" type="slidenum">
              <a:rPr lang="zh-CN" altLang="en-US"/>
              <a:pPr>
                <a:defRPr/>
              </a:pPr>
              <a:t>‹#›</a:t>
            </a:fld>
            <a:endParaRPr lang="en-US" altLang="zh-CN"/>
          </a:p>
        </p:txBody>
      </p:sp>
    </p:spTree>
    <p:extLst>
      <p:ext uri="{BB962C8B-B14F-4D97-AF65-F5344CB8AC3E}">
        <p14:creationId xmlns:p14="http://schemas.microsoft.com/office/powerpoint/2010/main" val="26413625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lgn="just">
              <a:lnSpc>
                <a:spcPct val="90000"/>
              </a:lnSpc>
              <a:spcBef>
                <a:spcPts val="1000"/>
              </a:spcBef>
              <a:defRPr b="1">
                <a:latin typeface="仿宋" pitchFamily="49" charset="-122"/>
                <a:ea typeface="仿宋" pitchFamily="49" charset="-122"/>
              </a:defRPr>
            </a:lvl1pPr>
          </a:lstStyle>
          <a:p>
            <a:pPr>
              <a:defRPr/>
            </a:pPr>
            <a:fld id="{546189BE-6D33-4EFE-AFE2-189A71E43440}" type="datetimeFigureOut">
              <a:rPr lang="zh-CN" altLang="en-US"/>
              <a:pPr>
                <a:defRPr/>
              </a:pPr>
              <a:t>2023/6/15</a:t>
            </a:fld>
            <a:endParaRPr lang="zh-CN" altLang="en-US"/>
          </a:p>
        </p:txBody>
      </p:sp>
      <p:sp>
        <p:nvSpPr>
          <p:cNvPr id="6" name="页脚占位符 4"/>
          <p:cNvSpPr>
            <a:spLocks noGrp="1" noChangeArrowheads="1"/>
          </p:cNvSpPr>
          <p:nvPr>
            <p:ph type="ftr" sz="quarter" idx="11"/>
          </p:nvPr>
        </p:nvSpPr>
        <p:spPr/>
        <p:txBody>
          <a:bodyPr/>
          <a:lstStyle>
            <a:lvl1pPr>
              <a:lnSpc>
                <a:spcPct val="90000"/>
              </a:lnSpc>
              <a:spcBef>
                <a:spcPts val="1000"/>
              </a:spcBef>
              <a:defRPr b="1">
                <a:latin typeface="仿宋" pitchFamily="49" charset="-122"/>
                <a:ea typeface="仿宋" pitchFamily="49" charset="-122"/>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lnSpc>
                <a:spcPct val="90000"/>
              </a:lnSpc>
              <a:spcBef>
                <a:spcPts val="1000"/>
              </a:spcBef>
              <a:defRPr b="1">
                <a:latin typeface="仿宋" panose="02010609060101010101" pitchFamily="49" charset="-122"/>
                <a:ea typeface="仿宋" panose="02010609060101010101" pitchFamily="49" charset="-122"/>
              </a:defRPr>
            </a:lvl1pPr>
          </a:lstStyle>
          <a:p>
            <a:pPr>
              <a:defRPr/>
            </a:pPr>
            <a:fld id="{D5E9851F-7A8A-4609-B66C-BCC86650E739}" type="slidenum">
              <a:rPr lang="zh-CN" altLang="en-US"/>
              <a:pPr>
                <a:defRPr/>
              </a:pPr>
              <a:t>‹#›</a:t>
            </a:fld>
            <a:endParaRPr lang="zh-CN" altLang="en-US"/>
          </a:p>
        </p:txBody>
      </p:sp>
    </p:spTree>
    <p:extLst>
      <p:ext uri="{BB962C8B-B14F-4D97-AF65-F5344CB8AC3E}">
        <p14:creationId xmlns:p14="http://schemas.microsoft.com/office/powerpoint/2010/main" val="3920487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lgn="just">
              <a:lnSpc>
                <a:spcPct val="90000"/>
              </a:lnSpc>
              <a:spcBef>
                <a:spcPts val="1000"/>
              </a:spcBef>
              <a:defRPr b="1">
                <a:latin typeface="仿宋" pitchFamily="49" charset="-122"/>
                <a:ea typeface="仿宋" pitchFamily="49" charset="-122"/>
              </a:defRPr>
            </a:lvl1pPr>
          </a:lstStyle>
          <a:p>
            <a:pPr>
              <a:defRPr/>
            </a:pPr>
            <a:fld id="{3979C78E-DCC9-4BB4-AA38-A9498FB9FF82}" type="datetimeFigureOut">
              <a:rPr lang="zh-CN" altLang="en-US"/>
              <a:pPr>
                <a:defRPr/>
              </a:pPr>
              <a:t>2023/6/15</a:t>
            </a:fld>
            <a:endParaRPr lang="zh-CN" altLang="en-US"/>
          </a:p>
        </p:txBody>
      </p:sp>
      <p:sp>
        <p:nvSpPr>
          <p:cNvPr id="5" name="页脚占位符 4"/>
          <p:cNvSpPr>
            <a:spLocks noGrp="1" noChangeArrowheads="1"/>
          </p:cNvSpPr>
          <p:nvPr>
            <p:ph type="ftr" sz="quarter" idx="11"/>
          </p:nvPr>
        </p:nvSpPr>
        <p:spPr/>
        <p:txBody>
          <a:bodyPr/>
          <a:lstStyle>
            <a:lvl1pPr>
              <a:lnSpc>
                <a:spcPct val="90000"/>
              </a:lnSpc>
              <a:spcBef>
                <a:spcPts val="1000"/>
              </a:spcBef>
              <a:defRPr b="1">
                <a:latin typeface="仿宋" pitchFamily="49" charset="-122"/>
                <a:ea typeface="仿宋" pitchFamily="49" charset="-122"/>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lnSpc>
                <a:spcPct val="90000"/>
              </a:lnSpc>
              <a:spcBef>
                <a:spcPts val="1000"/>
              </a:spcBef>
              <a:defRPr b="1">
                <a:latin typeface="仿宋" panose="02010609060101010101" pitchFamily="49" charset="-122"/>
                <a:ea typeface="仿宋" panose="02010609060101010101" pitchFamily="49" charset="-122"/>
              </a:defRPr>
            </a:lvl1pPr>
          </a:lstStyle>
          <a:p>
            <a:pPr>
              <a:defRPr/>
            </a:pPr>
            <a:fld id="{59290FB5-E068-4AF6-8C6D-C0DB8772738F}" type="slidenum">
              <a:rPr lang="zh-CN" altLang="en-US"/>
              <a:pPr>
                <a:defRPr/>
              </a:pPr>
              <a:t>‹#›</a:t>
            </a:fld>
            <a:endParaRPr lang="zh-CN" altLang="en-US"/>
          </a:p>
        </p:txBody>
      </p:sp>
    </p:spTree>
    <p:extLst>
      <p:ext uri="{BB962C8B-B14F-4D97-AF65-F5344CB8AC3E}">
        <p14:creationId xmlns:p14="http://schemas.microsoft.com/office/powerpoint/2010/main" val="188539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lgn="just">
              <a:lnSpc>
                <a:spcPct val="90000"/>
              </a:lnSpc>
              <a:spcBef>
                <a:spcPts val="1000"/>
              </a:spcBef>
              <a:defRPr b="1">
                <a:latin typeface="仿宋" pitchFamily="49" charset="-122"/>
                <a:ea typeface="仿宋" pitchFamily="49" charset="-122"/>
              </a:defRPr>
            </a:lvl1pPr>
          </a:lstStyle>
          <a:p>
            <a:pPr>
              <a:defRPr/>
            </a:pPr>
            <a:fld id="{4F4AED22-6C44-4E29-9BB2-3B626AD0DA9B}" type="datetimeFigureOut">
              <a:rPr lang="zh-CN" altLang="en-US"/>
              <a:pPr>
                <a:defRPr/>
              </a:pPr>
              <a:t>2023/6/15</a:t>
            </a:fld>
            <a:endParaRPr lang="zh-CN" altLang="en-US"/>
          </a:p>
        </p:txBody>
      </p:sp>
      <p:sp>
        <p:nvSpPr>
          <p:cNvPr id="5" name="页脚占位符 4"/>
          <p:cNvSpPr>
            <a:spLocks noGrp="1" noChangeArrowheads="1"/>
          </p:cNvSpPr>
          <p:nvPr>
            <p:ph type="ftr" sz="quarter" idx="11"/>
          </p:nvPr>
        </p:nvSpPr>
        <p:spPr/>
        <p:txBody>
          <a:bodyPr/>
          <a:lstStyle>
            <a:lvl1pPr>
              <a:lnSpc>
                <a:spcPct val="90000"/>
              </a:lnSpc>
              <a:spcBef>
                <a:spcPts val="1000"/>
              </a:spcBef>
              <a:defRPr b="1">
                <a:latin typeface="仿宋" pitchFamily="49" charset="-122"/>
                <a:ea typeface="仿宋" pitchFamily="49" charset="-122"/>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lnSpc>
                <a:spcPct val="90000"/>
              </a:lnSpc>
              <a:spcBef>
                <a:spcPts val="1000"/>
              </a:spcBef>
              <a:defRPr b="1">
                <a:latin typeface="仿宋" panose="02010609060101010101" pitchFamily="49" charset="-122"/>
                <a:ea typeface="仿宋" panose="02010609060101010101" pitchFamily="49" charset="-122"/>
              </a:defRPr>
            </a:lvl1pPr>
          </a:lstStyle>
          <a:p>
            <a:pPr>
              <a:defRPr/>
            </a:pPr>
            <a:fld id="{7EDC605B-CF87-4010-B5AD-693F2E08883A}" type="slidenum">
              <a:rPr lang="zh-CN" altLang="en-US"/>
              <a:pPr>
                <a:defRPr/>
              </a:pPr>
              <a:t>‹#›</a:t>
            </a:fld>
            <a:endParaRPr lang="zh-CN" altLang="en-US"/>
          </a:p>
        </p:txBody>
      </p:sp>
    </p:spTree>
    <p:extLst>
      <p:ext uri="{BB962C8B-B14F-4D97-AF65-F5344CB8AC3E}">
        <p14:creationId xmlns:p14="http://schemas.microsoft.com/office/powerpoint/2010/main" val="3991359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9FB14B85-4AD0-4A31-93C6-8CD80F3D74E2}" type="datetimeFigureOut">
              <a:rPr lang="zh-CN" altLang="en-US"/>
              <a:pPr>
                <a:defRPr/>
              </a:pPr>
              <a:t>2023/6/15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1082573-F836-4D75-81C5-ACBB88813A07}" type="slidenum">
              <a:rPr lang="zh-CN" altLang="en-US"/>
              <a:pPr>
                <a:defRPr/>
              </a:pPr>
              <a:t>‹#›</a:t>
            </a:fld>
            <a:endParaRPr lang="en-US" altLang="zh-CN"/>
          </a:p>
        </p:txBody>
      </p:sp>
    </p:spTree>
    <p:extLst>
      <p:ext uri="{BB962C8B-B14F-4D97-AF65-F5344CB8AC3E}">
        <p14:creationId xmlns:p14="http://schemas.microsoft.com/office/powerpoint/2010/main" val="2016416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F66AAEAC-7AE2-4D49-9E5C-F8EFBF1AB72D}" type="datetimeFigureOut">
              <a:rPr lang="zh-CN" altLang="en-US"/>
              <a:pPr>
                <a:defRPr/>
              </a:pPr>
              <a:t>2023/6/15</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2DABF43-1C45-42BC-BDFF-B0A30C416F12}" type="slidenum">
              <a:rPr lang="zh-CN" altLang="en-US"/>
              <a:pPr>
                <a:defRPr/>
              </a:pPr>
              <a:t>‹#›</a:t>
            </a:fld>
            <a:endParaRPr lang="en-US" altLang="zh-CN"/>
          </a:p>
        </p:txBody>
      </p:sp>
    </p:spTree>
    <p:extLst>
      <p:ext uri="{BB962C8B-B14F-4D97-AF65-F5344CB8AC3E}">
        <p14:creationId xmlns:p14="http://schemas.microsoft.com/office/powerpoint/2010/main" val="352209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C5DFA09E-65FF-485A-8280-871752B42591}" type="datetimeFigureOut">
              <a:rPr lang="zh-CN" altLang="en-US"/>
              <a:pPr>
                <a:defRPr/>
              </a:pPr>
              <a:t>2023/6/15</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AE69251E-A109-429F-B99C-F86C53448525}" type="slidenum">
              <a:rPr lang="zh-CN" altLang="en-US"/>
              <a:pPr>
                <a:defRPr/>
              </a:pPr>
              <a:t>‹#›</a:t>
            </a:fld>
            <a:endParaRPr lang="en-US" altLang="zh-CN"/>
          </a:p>
        </p:txBody>
      </p:sp>
    </p:spTree>
    <p:extLst>
      <p:ext uri="{BB962C8B-B14F-4D97-AF65-F5344CB8AC3E}">
        <p14:creationId xmlns:p14="http://schemas.microsoft.com/office/powerpoint/2010/main" val="2444612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8996958F-BE2F-4385-B690-215E97582114}" type="datetimeFigureOut">
              <a:rPr lang="zh-CN" altLang="en-US"/>
              <a:pPr>
                <a:defRPr/>
              </a:pPr>
              <a:t>2023/6/15</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0EFE0CF8-90A4-4AA8-88AD-CFEB54531E54}" type="slidenum">
              <a:rPr lang="zh-CN" altLang="en-US"/>
              <a:pPr>
                <a:defRPr/>
              </a:pPr>
              <a:t>‹#›</a:t>
            </a:fld>
            <a:endParaRPr lang="en-US" altLang="zh-CN"/>
          </a:p>
        </p:txBody>
      </p:sp>
    </p:spTree>
    <p:extLst>
      <p:ext uri="{BB962C8B-B14F-4D97-AF65-F5344CB8AC3E}">
        <p14:creationId xmlns:p14="http://schemas.microsoft.com/office/powerpoint/2010/main" val="417149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CF5D661-F307-4251-83E5-77DA66F53929}" type="datetimeFigureOut">
              <a:rPr lang="zh-CN" altLang="en-US"/>
              <a:pPr>
                <a:defRPr/>
              </a:pPr>
              <a:t>2023/6/15</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ED81737-012C-4FC2-A141-153B33C1691B}" type="slidenum">
              <a:rPr lang="zh-CN" altLang="en-US"/>
              <a:pPr>
                <a:defRPr/>
              </a:pPr>
              <a:t>‹#›</a:t>
            </a:fld>
            <a:endParaRPr lang="en-US" altLang="zh-CN"/>
          </a:p>
        </p:txBody>
      </p:sp>
    </p:spTree>
    <p:extLst>
      <p:ext uri="{BB962C8B-B14F-4D97-AF65-F5344CB8AC3E}">
        <p14:creationId xmlns:p14="http://schemas.microsoft.com/office/powerpoint/2010/main" val="413021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756FB56-4D4A-418D-BB01-ECA1302F94DD}" type="datetimeFigureOut">
              <a:rPr lang="zh-CN" altLang="en-US"/>
              <a:pPr>
                <a:defRPr/>
              </a:pPr>
              <a:t>2023/6/15</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D998B21-C942-4541-9BBB-A208BB855038}" type="slidenum">
              <a:rPr lang="zh-CN" altLang="en-US"/>
              <a:pPr>
                <a:defRPr/>
              </a:pPr>
              <a:t>‹#›</a:t>
            </a:fld>
            <a:endParaRPr lang="en-US" altLang="zh-CN"/>
          </a:p>
        </p:txBody>
      </p:sp>
    </p:spTree>
    <p:extLst>
      <p:ext uri="{BB962C8B-B14F-4D97-AF65-F5344CB8AC3E}">
        <p14:creationId xmlns:p14="http://schemas.microsoft.com/office/powerpoint/2010/main" val="16024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279A9064-7B2E-4EAA-8056-E44BF27F7E85}" type="datetimeFigureOut">
              <a:rPr lang="zh-CN" altLang="en-US"/>
              <a:pPr>
                <a:defRPr/>
              </a:pPr>
              <a:t>2023/6/15</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DF352F4-4625-43C9-83C9-FDC6E582CFB4}" type="slidenum">
              <a:rPr lang="zh-CN" altLang="en-US"/>
              <a:pPr>
                <a:defRPr/>
              </a:pPr>
              <a:t>‹#›</a:t>
            </a:fld>
            <a:endParaRPr lang="en-US" altLang="zh-CN"/>
          </a:p>
        </p:txBody>
      </p:sp>
    </p:spTree>
    <p:extLst>
      <p:ext uri="{BB962C8B-B14F-4D97-AF65-F5344CB8AC3E}">
        <p14:creationId xmlns:p14="http://schemas.microsoft.com/office/powerpoint/2010/main" val="1923874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l" eaLnBrk="1" hangingPunct="1">
              <a:lnSpc>
                <a:spcPct val="100000"/>
              </a:lnSpc>
              <a:spcBef>
                <a:spcPct val="0"/>
              </a:spcBef>
              <a:buFont typeface="Arial" panose="020B0604020202020204" pitchFamily="34" charset="0"/>
              <a:buNone/>
              <a:defRPr sz="1200" b="0">
                <a:solidFill>
                  <a:srgbClr val="898989"/>
                </a:solidFill>
                <a:latin typeface="Calibri" panose="020F0502020204030204" pitchFamily="34" charset="0"/>
                <a:ea typeface="宋体" panose="02010600030101010101" pitchFamily="2" charset="-122"/>
              </a:defRPr>
            </a:lvl1pPr>
          </a:lstStyle>
          <a:p>
            <a:pPr>
              <a:defRPr/>
            </a:pPr>
            <a:fld id="{21A0018B-94ED-4583-9191-99755EFB9482}" type="datetimeFigureOut">
              <a:rPr lang="zh-CN" altLang="en-US"/>
              <a:pPr>
                <a:defRPr/>
              </a:pPr>
              <a:t>2023/6/15</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lnSpc>
                <a:spcPct val="100000"/>
              </a:lnSpc>
              <a:spcBef>
                <a:spcPct val="0"/>
              </a:spcBef>
              <a:buFont typeface="Arial" panose="020B0604020202020204" pitchFamily="34" charset="0"/>
              <a:buNone/>
              <a:defRPr sz="1200" b="0">
                <a:solidFill>
                  <a:srgbClr val="898989"/>
                </a:solidFill>
                <a:latin typeface="Calibri" panose="020F0502020204030204" pitchFamily="34" charset="0"/>
                <a:ea typeface="宋体" panose="02010600030101010101" pitchFamily="2" charset="-122"/>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lnSpc>
                <a:spcPct val="100000"/>
              </a:lnSpc>
              <a:spcBef>
                <a:spcPct val="0"/>
              </a:spcBef>
              <a:buFont typeface="Arial" panose="020B0604020202020204" pitchFamily="34" charset="0"/>
              <a:buNone/>
              <a:defRPr sz="1200" b="0">
                <a:solidFill>
                  <a:srgbClr val="898989"/>
                </a:solidFill>
                <a:latin typeface="Calibri" panose="020F0502020204030204" pitchFamily="34" charset="0"/>
                <a:ea typeface="宋体" panose="02010600030101010101" pitchFamily="2" charset="-122"/>
              </a:defRPr>
            </a:lvl1pPr>
          </a:lstStyle>
          <a:p>
            <a:pPr>
              <a:defRPr/>
            </a:pPr>
            <a:fld id="{943E1725-AFFA-46C0-98A5-D4C90C22E94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205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l" eaLnBrk="1" hangingPunct="1">
              <a:lnSpc>
                <a:spcPct val="100000"/>
              </a:lnSpc>
              <a:spcBef>
                <a:spcPct val="0"/>
              </a:spcBef>
              <a:buFont typeface="Arial" panose="020B0604020202020204" pitchFamily="34" charset="0"/>
              <a:buNone/>
              <a:defRPr sz="1200" b="0">
                <a:solidFill>
                  <a:srgbClr val="898989"/>
                </a:solidFill>
                <a:latin typeface="Calibri" pitchFamily="34" charset="0"/>
                <a:ea typeface="宋体" pitchFamily="2" charset="-122"/>
              </a:defRPr>
            </a:lvl1pPr>
          </a:lstStyle>
          <a:p>
            <a:pPr>
              <a:defRPr/>
            </a:pPr>
            <a:fld id="{DD6CE0C8-4665-4E34-87C7-3B935E71924A}" type="datetimeFigureOut">
              <a:rPr lang="zh-CN" altLang="en-US"/>
              <a:pPr>
                <a:defRPr/>
              </a:pPr>
              <a:t>2023/6/15</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lnSpc>
                <a:spcPct val="100000"/>
              </a:lnSpc>
              <a:spcBef>
                <a:spcPct val="0"/>
              </a:spcBef>
              <a:buFont typeface="Arial" panose="020B0604020202020204" pitchFamily="34" charset="0"/>
              <a:buNone/>
              <a:defRPr sz="1200" b="0">
                <a:solidFill>
                  <a:srgbClr val="898989"/>
                </a:solidFill>
                <a:latin typeface="Calibri" pitchFamily="34" charset="0"/>
                <a:ea typeface="宋体" pitchFamily="2" charset="-122"/>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lnSpc>
                <a:spcPct val="100000"/>
              </a:lnSpc>
              <a:spcBef>
                <a:spcPct val="0"/>
              </a:spcBef>
              <a:buFont typeface="Arial" panose="020B0604020202020204" pitchFamily="34" charset="0"/>
              <a:buNone/>
              <a:defRPr sz="1200" b="0">
                <a:solidFill>
                  <a:srgbClr val="898989"/>
                </a:solidFill>
                <a:latin typeface="Calibri" panose="020F0502020204030204" pitchFamily="34" charset="0"/>
                <a:ea typeface="宋体" panose="02010600030101010101" pitchFamily="2" charset="-122"/>
              </a:defRPr>
            </a:lvl1pPr>
          </a:lstStyle>
          <a:p>
            <a:pPr>
              <a:defRPr/>
            </a:pPr>
            <a:fld id="{BB73897A-D688-48BE-BA5E-783364FDE2E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image" Target="../media/image12.emf"/><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customXml" Target="../ink/ink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oleObject" Target="../embeddings/oleObject8.bin"/><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oleObject" Target="../embeddings/oleObject10.bin"/><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oleObject" Target="../embeddings/oleObject12.bin"/><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oleObject" Target="../embeddings/oleObject14.bin"/><Relationship Id="rId4" Type="http://schemas.openxmlformats.org/officeDocument/2006/relationships/image" Target="../media/image27.emf"/></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oleObject" Target="../embeddings/oleObject17.bin"/><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oleObject" Target="../embeddings/oleObject18.bin"/><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oleObject" Target="../embeddings/oleObject19.bin"/><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oleObject" Target="../embeddings/oleObject20.bin"/><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21.bin"/><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oleObject" Target="../embeddings/oleObject22.bin"/><Relationship Id="rId4" Type="http://schemas.openxmlformats.org/officeDocument/2006/relationships/image" Target="../media/image39.em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23.bin"/><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oleObject" Target="../embeddings/oleObject24.bin"/><Relationship Id="rId4"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oleObject" Target="../embeddings/oleObject26.bin"/><Relationship Id="rId4" Type="http://schemas.openxmlformats.org/officeDocument/2006/relationships/image" Target="../media/image44.emf"/></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27.bin"/><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oleObject" Target="../embeddings/oleObject28.bin"/><Relationship Id="rId4" Type="http://schemas.openxmlformats.org/officeDocument/2006/relationships/image" Target="../media/image46.emf"/></Relationships>
</file>

<file path=ppt/slides/_rels/slide43.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29.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pic>
        <p:nvPicPr>
          <p:cNvPr id="15362"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5048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6"/>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latin typeface="仿宋" panose="02010609060101010101" pitchFamily="49" charset="-122"/>
              <a:ea typeface="仿宋" panose="02010609060101010101" pitchFamily="49" charset="-122"/>
            </a:endParaRPr>
          </a:p>
        </p:txBody>
      </p:sp>
      <p:grpSp>
        <p:nvGrpSpPr>
          <p:cNvPr id="15364" name="组合 13"/>
          <p:cNvGrpSpPr>
            <a:grpSpLocks noChangeAspect="1"/>
          </p:cNvGrpSpPr>
          <p:nvPr/>
        </p:nvGrpSpPr>
        <p:grpSpPr bwMode="auto">
          <a:xfrm>
            <a:off x="5605463" y="2808288"/>
            <a:ext cx="6777037" cy="4229100"/>
            <a:chOff x="0" y="0"/>
            <a:chExt cx="5324473" cy="3322983"/>
          </a:xfrm>
        </p:grpSpPr>
        <p:pic>
          <p:nvPicPr>
            <p:cNvPr id="15367" name="图片 11"/>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图片 12"/>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5" name="文本框 58"/>
          <p:cNvSpPr txBox="1">
            <a:spLocks noChangeArrowheads="1"/>
          </p:cNvSpPr>
          <p:nvPr/>
        </p:nvSpPr>
        <p:spPr bwMode="auto">
          <a:xfrm>
            <a:off x="115888" y="3805238"/>
            <a:ext cx="90185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a:solidFill>
                  <a:srgbClr val="1C4885"/>
                </a:solidFill>
                <a:latin typeface="黑体" panose="02010609060101010101" pitchFamily="49" charset="-122"/>
                <a:ea typeface="黑体" panose="02010609060101010101" pitchFamily="49" charset="-122"/>
              </a:rPr>
              <a:t>统计学第</a:t>
            </a:r>
            <a:r>
              <a:rPr lang="en-US" altLang="zh-CN" sz="4800">
                <a:solidFill>
                  <a:srgbClr val="1C4885"/>
                </a:solidFill>
                <a:latin typeface="黑体" panose="02010609060101010101" pitchFamily="49" charset="-122"/>
                <a:ea typeface="黑体" panose="02010609060101010101" pitchFamily="49" charset="-122"/>
              </a:rPr>
              <a:t>4</a:t>
            </a:r>
            <a:r>
              <a:rPr lang="zh-CN" altLang="en-US" sz="4800">
                <a:solidFill>
                  <a:srgbClr val="1C4885"/>
                </a:solidFill>
                <a:latin typeface="黑体" panose="02010609060101010101" pitchFamily="49" charset="-122"/>
                <a:ea typeface="黑体" panose="02010609060101010101" pitchFamily="49" charset="-122"/>
              </a:rPr>
              <a:t>章 抽样与参数估计</a:t>
            </a:r>
          </a:p>
        </p:txBody>
      </p:sp>
      <p:sp>
        <p:nvSpPr>
          <p:cNvPr id="15366" name="Text Box 18"/>
          <p:cNvSpPr txBox="1">
            <a:spLocks noChangeArrowheads="1"/>
          </p:cNvSpPr>
          <p:nvPr/>
        </p:nvSpPr>
        <p:spPr bwMode="auto">
          <a:xfrm>
            <a:off x="193675" y="5130800"/>
            <a:ext cx="11083925"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FF00"/>
                </a:solidFill>
                <a:latin typeface="黑体" panose="02010609060101010101" pitchFamily="49" charset="-122"/>
                <a:ea typeface="黑体" panose="02010609060101010101" pitchFamily="49" charset="-122"/>
              </a:rPr>
              <a:t>你不必吃完整一头牛，才知道它的肉是咬不动的。</a:t>
            </a:r>
          </a:p>
          <a:p>
            <a:pPr>
              <a:lnSpc>
                <a:spcPct val="100000"/>
              </a:lnSpc>
              <a:spcBef>
                <a:spcPct val="50000"/>
              </a:spcBef>
              <a:buFontTx/>
              <a:buNone/>
            </a:pPr>
            <a:r>
              <a:rPr lang="en-US" altLang="zh-CN" sz="1800">
                <a:solidFill>
                  <a:srgbClr val="FFFF00"/>
                </a:solidFill>
                <a:latin typeface="仿宋" panose="02010609060101010101" pitchFamily="49" charset="-122"/>
                <a:ea typeface="仿宋" panose="02010609060101010101" pitchFamily="49" charset="-122"/>
              </a:rPr>
              <a:t>                                  </a:t>
            </a:r>
            <a:r>
              <a:rPr lang="en-US" altLang="zh-CN" sz="1800">
                <a:solidFill>
                  <a:srgbClr val="FF0000"/>
                </a:solidFill>
                <a:latin typeface="仿宋" panose="02010609060101010101" pitchFamily="49" charset="-122"/>
                <a:ea typeface="仿宋" panose="02010609060101010101" pitchFamily="49" charset="-122"/>
              </a:rPr>
              <a:t>——</a:t>
            </a:r>
            <a:r>
              <a:rPr lang="en-US" altLang="zh-CN" sz="1800">
                <a:solidFill>
                  <a:srgbClr val="FF0000"/>
                </a:solidFill>
                <a:latin typeface="黑体" panose="02010609060101010101" pitchFamily="49" charset="-122"/>
                <a:ea typeface="黑体" panose="02010609060101010101" pitchFamily="49" charset="-122"/>
              </a:rPr>
              <a:t>Samel Johnson</a:t>
            </a:r>
            <a:endParaRPr lang="zh-CN" altLang="en-US" sz="180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25602" name="文本框 10"/>
          <p:cNvSpPr txBox="1">
            <a:spLocks noChangeArrowheads="1"/>
          </p:cNvSpPr>
          <p:nvPr/>
        </p:nvSpPr>
        <p:spPr bwMode="auto">
          <a:xfrm>
            <a:off x="174625" y="220663"/>
            <a:ext cx="412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a:latin typeface="黑体" panose="02010609060101010101" pitchFamily="49" charset="-122"/>
                <a:ea typeface="黑体" panose="02010609060101010101" pitchFamily="49" charset="-122"/>
              </a:rPr>
              <a:t>4.1.1 </a:t>
            </a:r>
            <a:r>
              <a:rPr lang="zh-CN" altLang="en-US" sz="3200">
                <a:latin typeface="黑体" panose="02010609060101010101" pitchFamily="49" charset="-122"/>
                <a:ea typeface="黑体" panose="02010609060101010101" pitchFamily="49" charset="-122"/>
              </a:rPr>
              <a:t>概率抽样方法</a:t>
            </a:r>
          </a:p>
        </p:txBody>
      </p:sp>
      <p:sp>
        <p:nvSpPr>
          <p:cNvPr id="2560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latin typeface="仿宋" panose="02010609060101010101" pitchFamily="49" charset="-122"/>
              <a:ea typeface="仿宋" panose="02010609060101010101" pitchFamily="49" charset="-122"/>
            </a:endParaRPr>
          </a:p>
        </p:txBody>
      </p:sp>
      <p:pic>
        <p:nvPicPr>
          <p:cNvPr id="25604"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8370888" y="338138"/>
            <a:ext cx="2657475"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圆角矩形 6"/>
          <p:cNvSpPr>
            <a:spLocks noChangeArrowheads="1"/>
          </p:cNvSpPr>
          <p:nvPr/>
        </p:nvSpPr>
        <p:spPr bwMode="auto">
          <a:xfrm>
            <a:off x="1222375" y="1292225"/>
            <a:ext cx="2016125" cy="461963"/>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latin typeface="仿宋" panose="02010609060101010101" pitchFamily="49" charset="-122"/>
              <a:ea typeface="仿宋" panose="02010609060101010101" pitchFamily="49" charset="-122"/>
            </a:endParaRPr>
          </a:p>
        </p:txBody>
      </p:sp>
      <p:sp>
        <p:nvSpPr>
          <p:cNvPr id="25606" name="文本框 7"/>
          <p:cNvSpPr txBox="1">
            <a:spLocks noChangeArrowheads="1"/>
          </p:cNvSpPr>
          <p:nvPr/>
        </p:nvSpPr>
        <p:spPr bwMode="auto">
          <a:xfrm>
            <a:off x="838200" y="1249363"/>
            <a:ext cx="2797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sym typeface="Arial" panose="020B0604020202020204" pitchFamily="34" charset="0"/>
              </a:rPr>
              <a:t>整群抽样</a:t>
            </a:r>
          </a:p>
        </p:txBody>
      </p:sp>
      <p:sp>
        <p:nvSpPr>
          <p:cNvPr id="2" name="TextBox 1"/>
          <p:cNvSpPr txBox="1"/>
          <p:nvPr/>
        </p:nvSpPr>
        <p:spPr>
          <a:xfrm>
            <a:off x="735013" y="2322513"/>
            <a:ext cx="9725025" cy="954087"/>
          </a:xfrm>
          <a:prstGeom prst="rect">
            <a:avLst/>
          </a:prstGeom>
          <a:noFill/>
        </p:spPr>
        <p:txBody>
          <a:bodyPr>
            <a:spAutoFit/>
          </a:bodyPr>
          <a:lstStyle/>
          <a:p>
            <a:pPr marL="609600" indent="-609600" algn="just">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方法：</a:t>
            </a:r>
            <a:r>
              <a:rPr kumimoji="1" lang="zh-CN" altLang="en-US" sz="2800" kern="0" dirty="0">
                <a:latin typeface="黑体" pitchFamily="49" charset="-122"/>
                <a:ea typeface="黑体" pitchFamily="49" charset="-122"/>
              </a:rPr>
              <a:t>将总体中若干个单位合并为组</a:t>
            </a:r>
            <a:r>
              <a:rPr kumimoji="1" lang="en-US" altLang="zh-CN" sz="2800" kern="0" dirty="0">
                <a:latin typeface="黑体" pitchFamily="49" charset="-122"/>
                <a:ea typeface="黑体" pitchFamily="49" charset="-122"/>
              </a:rPr>
              <a:t>(</a:t>
            </a:r>
            <a:r>
              <a:rPr kumimoji="1" lang="zh-CN" altLang="en-US" sz="2800" kern="0" dirty="0">
                <a:latin typeface="黑体" pitchFamily="49" charset="-122"/>
                <a:ea typeface="黑体" pitchFamily="49" charset="-122"/>
              </a:rPr>
              <a:t>群</a:t>
            </a:r>
            <a:r>
              <a:rPr kumimoji="1" lang="en-US" altLang="zh-CN" sz="2800" kern="0" dirty="0">
                <a:latin typeface="黑体" pitchFamily="49" charset="-122"/>
                <a:ea typeface="黑体" pitchFamily="49" charset="-122"/>
              </a:rPr>
              <a:t>)</a:t>
            </a:r>
            <a:r>
              <a:rPr kumimoji="1" lang="zh-CN" altLang="en-US" sz="2800" kern="0" dirty="0">
                <a:latin typeface="黑体" pitchFamily="49" charset="-122"/>
                <a:ea typeface="黑体" pitchFamily="49" charset="-122"/>
              </a:rPr>
              <a:t>，抽样时直接抽取群，然后对中选群中的所有单位全部实施调查</a:t>
            </a:r>
            <a:endParaRPr kumimoji="1" lang="zh-CN" altLang="en-US" sz="2800" kern="0" dirty="0">
              <a:latin typeface="黑体" pitchFamily="49" charset="-122"/>
              <a:ea typeface="黑体" pitchFamily="49" charset="-122"/>
              <a:cs typeface="Times New Roman" pitchFamily="18" charset="0"/>
            </a:endParaRPr>
          </a:p>
        </p:txBody>
      </p:sp>
      <p:sp>
        <p:nvSpPr>
          <p:cNvPr id="8" name="TextBox 7"/>
          <p:cNvSpPr txBox="1"/>
          <p:nvPr/>
        </p:nvSpPr>
        <p:spPr>
          <a:xfrm>
            <a:off x="134938" y="4029075"/>
            <a:ext cx="10526712" cy="523875"/>
          </a:xfrm>
          <a:prstGeom prst="rect">
            <a:avLst/>
          </a:prstGeom>
          <a:noFill/>
        </p:spPr>
        <p:txBody>
          <a:bodyPr>
            <a:spAutoFit/>
          </a:bodyPr>
          <a:lstStyle/>
          <a:p>
            <a:pPr marL="1219200" lvl="1" indent="-533400" algn="just">
              <a:spcBef>
                <a:spcPct val="20000"/>
              </a:spcBef>
              <a:buClr>
                <a:srgbClr val="FE9B03"/>
              </a:buClr>
              <a:buSzPct val="65000"/>
              <a:buFont typeface="Wingdings" pitchFamily="2" charset="2"/>
              <a:buChar char="n"/>
              <a:defRPr/>
            </a:pPr>
            <a:r>
              <a:rPr kumimoji="1" lang="zh-CN" altLang="en-US" sz="2800" kern="0" dirty="0">
                <a:latin typeface="黑体" pitchFamily="49" charset="-122"/>
                <a:ea typeface="黑体" pitchFamily="49" charset="-122"/>
              </a:rPr>
              <a:t>抽样时只需群的抽样框，可减少工作量</a:t>
            </a:r>
            <a:endParaRPr lang="zh-CN" altLang="en-US" dirty="0"/>
          </a:p>
        </p:txBody>
      </p:sp>
      <p:sp>
        <p:nvSpPr>
          <p:cNvPr id="9" name="TextBox 8"/>
          <p:cNvSpPr txBox="1"/>
          <p:nvPr/>
        </p:nvSpPr>
        <p:spPr>
          <a:xfrm>
            <a:off x="750888" y="3425825"/>
            <a:ext cx="6396037" cy="523875"/>
          </a:xfrm>
          <a:prstGeom prst="rect">
            <a:avLst/>
          </a:prstGeom>
          <a:noFill/>
        </p:spPr>
        <p:txBody>
          <a:bodyPr>
            <a:spAutoFit/>
          </a:bodyPr>
          <a:lstStyle/>
          <a:p>
            <a:pPr marL="609600" indent="-609600" algn="just">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特点：</a:t>
            </a:r>
            <a:endParaRPr lang="zh-CN" altLang="en-US" dirty="0">
              <a:solidFill>
                <a:srgbClr val="FF0000"/>
              </a:solidFill>
            </a:endParaRPr>
          </a:p>
        </p:txBody>
      </p:sp>
      <p:sp>
        <p:nvSpPr>
          <p:cNvPr id="10" name="TextBox 9"/>
          <p:cNvSpPr txBox="1"/>
          <p:nvPr/>
        </p:nvSpPr>
        <p:spPr>
          <a:xfrm>
            <a:off x="150813" y="5305425"/>
            <a:ext cx="10526712" cy="522288"/>
          </a:xfrm>
          <a:prstGeom prst="rect">
            <a:avLst/>
          </a:prstGeom>
          <a:noFill/>
        </p:spPr>
        <p:txBody>
          <a:bodyPr>
            <a:spAutoFit/>
          </a:bodyPr>
          <a:lstStyle/>
          <a:p>
            <a:pPr marL="1219200" lvl="1" indent="-533400" algn="just">
              <a:spcBef>
                <a:spcPct val="20000"/>
              </a:spcBef>
              <a:buClr>
                <a:srgbClr val="FE9B03"/>
              </a:buClr>
              <a:buSzPct val="65000"/>
              <a:buFont typeface="Wingdings" pitchFamily="2" charset="2"/>
              <a:buChar char="n"/>
              <a:defRPr/>
            </a:pPr>
            <a:r>
              <a:rPr kumimoji="1" lang="zh-CN" altLang="en-US" sz="2800" kern="0" dirty="0">
                <a:latin typeface="黑体" pitchFamily="49" charset="-122"/>
                <a:ea typeface="黑体" pitchFamily="49" charset="-122"/>
              </a:rPr>
              <a:t>缺点是估计的精度较差</a:t>
            </a:r>
            <a:r>
              <a:rPr kumimoji="1" lang="en-US" altLang="zh-CN" sz="2800" kern="0" dirty="0">
                <a:latin typeface="黑体" pitchFamily="49" charset="-122"/>
                <a:ea typeface="黑体" pitchFamily="49" charset="-122"/>
              </a:rPr>
              <a:t>-</a:t>
            </a:r>
            <a:r>
              <a:rPr kumimoji="1" lang="zh-CN" altLang="en-US" sz="2800" kern="0" dirty="0">
                <a:latin typeface="黑体" pitchFamily="49" charset="-122"/>
                <a:ea typeface="黑体" pitchFamily="49" charset="-122"/>
              </a:rPr>
              <a:t>滚动</a:t>
            </a:r>
            <a:endParaRPr lang="zh-CN" altLang="en-US" dirty="0"/>
          </a:p>
        </p:txBody>
      </p:sp>
      <p:sp>
        <p:nvSpPr>
          <p:cNvPr id="11" name="TextBox 10"/>
          <p:cNvSpPr txBox="1"/>
          <p:nvPr/>
        </p:nvSpPr>
        <p:spPr>
          <a:xfrm>
            <a:off x="144463" y="4625975"/>
            <a:ext cx="10526712" cy="523875"/>
          </a:xfrm>
          <a:prstGeom prst="rect">
            <a:avLst/>
          </a:prstGeom>
          <a:noFill/>
        </p:spPr>
        <p:txBody>
          <a:bodyPr>
            <a:spAutoFit/>
          </a:bodyPr>
          <a:lstStyle/>
          <a:p>
            <a:pPr marL="1219200" lvl="1" indent="-533400" algn="just">
              <a:spcBef>
                <a:spcPct val="20000"/>
              </a:spcBef>
              <a:buClr>
                <a:srgbClr val="FE9B03"/>
              </a:buClr>
              <a:buSzPct val="65000"/>
              <a:buFont typeface="Wingdings" pitchFamily="2" charset="2"/>
              <a:buChar char="n"/>
              <a:defRPr/>
            </a:pPr>
            <a:r>
              <a:rPr kumimoji="1" lang="zh-CN" altLang="en-US" sz="2800" kern="0" dirty="0">
                <a:latin typeface="黑体" pitchFamily="49" charset="-122"/>
                <a:ea typeface="黑体" pitchFamily="49" charset="-122"/>
              </a:rPr>
              <a:t>调查的地点相对集中，节省调查费用，方便调查的实施</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2829600" y="1155240"/>
              <a:ext cx="1082160" cy="874440"/>
            </p14:xfrm>
          </p:contentPart>
        </mc:Choice>
        <mc:Fallback xmlns="">
          <p:pic>
            <p:nvPicPr>
              <p:cNvPr id="3" name="墨迹 2"/>
              <p:cNvPicPr/>
              <p:nvPr/>
            </p:nvPicPr>
            <p:blipFill>
              <a:blip r:embed="rId4"/>
              <a:stretch>
                <a:fillRect/>
              </a:stretch>
            </p:blipFill>
            <p:spPr>
              <a:xfrm>
                <a:off x="2820240" y="1145880"/>
                <a:ext cx="1100880" cy="893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10"/>
          <p:cNvSpPr txBox="1">
            <a:spLocks noChangeArrowheads="1"/>
          </p:cNvSpPr>
          <p:nvPr/>
        </p:nvSpPr>
        <p:spPr bwMode="auto">
          <a:xfrm>
            <a:off x="146050" y="127000"/>
            <a:ext cx="41243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dirty="0">
                <a:latin typeface="黑体" panose="02010609060101010101" pitchFamily="49" charset="-122"/>
                <a:ea typeface="黑体" panose="02010609060101010101" pitchFamily="49" charset="-122"/>
              </a:rPr>
              <a:t>4.1.2 </a:t>
            </a:r>
            <a:r>
              <a:rPr lang="zh-CN" altLang="en-US" sz="3200" dirty="0">
                <a:latin typeface="黑体" panose="02010609060101010101" pitchFamily="49" charset="-122"/>
                <a:ea typeface="黑体" panose="02010609060101010101" pitchFamily="49" charset="-122"/>
              </a:rPr>
              <a:t>抽样分布</a:t>
            </a:r>
          </a:p>
        </p:txBody>
      </p:sp>
      <p:sp>
        <p:nvSpPr>
          <p:cNvPr id="2765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endParaRPr>
          </a:p>
        </p:txBody>
      </p:sp>
      <p:pic>
        <p:nvPicPr>
          <p:cNvPr id="27652"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8851900" y="4052888"/>
            <a:ext cx="2462213"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14350" y="1493838"/>
            <a:ext cx="9096375" cy="523875"/>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solidFill>
                  <a:srgbClr val="FF0000"/>
                </a:solidFill>
                <a:latin typeface="黑体" pitchFamily="49" charset="-122"/>
                <a:ea typeface="黑体" pitchFamily="49" charset="-122"/>
              </a:rPr>
              <a:t>抽样分布：</a:t>
            </a:r>
            <a:r>
              <a:rPr kumimoji="1" lang="zh-CN" altLang="en-US" sz="2800" kern="0" dirty="0">
                <a:solidFill>
                  <a:srgbClr val="00B0F0"/>
                </a:solidFill>
                <a:latin typeface="黑体" pitchFamily="49" charset="-122"/>
                <a:ea typeface="黑体" pitchFamily="49" charset="-122"/>
              </a:rPr>
              <a:t>样本统计量</a:t>
            </a:r>
            <a:r>
              <a:rPr kumimoji="1" lang="zh-CN" altLang="en-US" sz="2800" kern="0" dirty="0">
                <a:latin typeface="黑体" pitchFamily="49" charset="-122"/>
                <a:ea typeface="黑体" pitchFamily="49" charset="-122"/>
              </a:rPr>
              <a:t>的概率分布，是一种理论分布</a:t>
            </a:r>
          </a:p>
        </p:txBody>
      </p:sp>
      <p:sp>
        <p:nvSpPr>
          <p:cNvPr id="6" name="矩形 5"/>
          <p:cNvSpPr/>
          <p:nvPr/>
        </p:nvSpPr>
        <p:spPr>
          <a:xfrm>
            <a:off x="544513" y="4016375"/>
            <a:ext cx="9096375" cy="523875"/>
          </a:xfrm>
          <a:prstGeom prst="rect">
            <a:avLst/>
          </a:prstGeom>
        </p:spPr>
        <p:txBody>
          <a:bodyPr>
            <a:spAutoFit/>
          </a:bodyPr>
          <a:lstStyle/>
          <a:p>
            <a:pPr marL="609600" indent="-609600" eaLnBrk="1" fontAlgn="auto" hangingPunct="1">
              <a:spcBef>
                <a:spcPct val="33000"/>
              </a:spcBef>
              <a:spcAft>
                <a:spcPts val="0"/>
              </a:spcAft>
              <a:buFont typeface="Wingdings" pitchFamily="2" charset="2"/>
              <a:buChar char="n"/>
              <a:defRPr/>
            </a:pPr>
            <a:r>
              <a:rPr kumimoji="1" lang="zh-CN" altLang="en-US" sz="2800" kern="0" dirty="0">
                <a:solidFill>
                  <a:srgbClr val="FF0000"/>
                </a:solidFill>
                <a:latin typeface="黑体" pitchFamily="49" charset="-122"/>
                <a:ea typeface="黑体" pitchFamily="49" charset="-122"/>
              </a:rPr>
              <a:t>常见样本统计量：</a:t>
            </a:r>
          </a:p>
        </p:txBody>
      </p:sp>
      <p:sp>
        <p:nvSpPr>
          <p:cNvPr id="7" name="矩形 6"/>
          <p:cNvSpPr/>
          <p:nvPr/>
        </p:nvSpPr>
        <p:spPr>
          <a:xfrm>
            <a:off x="515938" y="2170113"/>
            <a:ext cx="9096375" cy="1643062"/>
          </a:xfrm>
          <a:prstGeom prst="rect">
            <a:avLst/>
          </a:prstGeom>
        </p:spPr>
        <p:txBody>
          <a:bodyPr>
            <a:spAutoFit/>
          </a:bodyPr>
          <a:lstStyle/>
          <a:p>
            <a:pPr marL="1219200" lvl="1" indent="-533400" eaLnBrk="1" fontAlgn="auto" hangingPunct="1">
              <a:spcBef>
                <a:spcPct val="60000"/>
              </a:spcBef>
              <a:spcAft>
                <a:spcPts val="0"/>
              </a:spcAft>
              <a:buClr>
                <a:srgbClr val="FE9B03"/>
              </a:buClr>
              <a:buSzPct val="65000"/>
              <a:buFont typeface="Wingdings" pitchFamily="2" charset="2"/>
              <a:buChar char="n"/>
              <a:defRPr/>
            </a:pPr>
            <a:r>
              <a:rPr kumimoji="1" lang="zh-CN" altLang="en-US" sz="2800" kern="0" dirty="0">
                <a:latin typeface="黑体" pitchFamily="49" charset="-122"/>
                <a:ea typeface="黑体" pitchFamily="49" charset="-122"/>
              </a:rPr>
              <a:t>在重复选取容量为</a:t>
            </a:r>
            <a:r>
              <a:rPr kumimoji="1" lang="en-US" altLang="zh-CN" sz="2800" i="1" kern="0" dirty="0">
                <a:latin typeface="黑体" pitchFamily="49" charset="-122"/>
                <a:ea typeface="黑体" pitchFamily="49" charset="-122"/>
              </a:rPr>
              <a:t>n</a:t>
            </a:r>
            <a:r>
              <a:rPr kumimoji="1" lang="zh-CN" altLang="en-US" sz="2800" kern="0" dirty="0">
                <a:latin typeface="黑体" pitchFamily="49" charset="-122"/>
                <a:ea typeface="黑体" pitchFamily="49" charset="-122"/>
              </a:rPr>
              <a:t>的样本时，由该统计量的所有可能取值形成的相对频数分布 </a:t>
            </a:r>
            <a:endParaRPr kumimoji="1" lang="en-US" altLang="zh-CN" sz="2800" kern="0" dirty="0">
              <a:latin typeface="黑体" pitchFamily="49" charset="-122"/>
              <a:ea typeface="黑体" pitchFamily="49" charset="-122"/>
            </a:endParaRPr>
          </a:p>
          <a:p>
            <a:pPr marL="1219200" lvl="1" indent="-533400" eaLnBrk="1" fontAlgn="auto" hangingPunct="1">
              <a:spcBef>
                <a:spcPct val="60000"/>
              </a:spcBef>
              <a:spcAft>
                <a:spcPts val="0"/>
              </a:spcAft>
              <a:buClr>
                <a:srgbClr val="FE9B03"/>
              </a:buClr>
              <a:buSzPct val="65000"/>
              <a:buFont typeface="Wingdings" pitchFamily="2" charset="2"/>
              <a:buChar char="n"/>
              <a:defRPr/>
            </a:pPr>
            <a:r>
              <a:rPr kumimoji="1" lang="zh-CN" altLang="en-US" sz="2800" kern="0" dirty="0">
                <a:latin typeface="黑体" pitchFamily="49" charset="-122"/>
                <a:ea typeface="黑体" pitchFamily="49" charset="-122"/>
              </a:rPr>
              <a:t>结果来自容量相同的所有可能样本</a:t>
            </a:r>
          </a:p>
        </p:txBody>
      </p:sp>
      <p:sp>
        <p:nvSpPr>
          <p:cNvPr id="8" name="矩形 7"/>
          <p:cNvSpPr/>
          <p:nvPr/>
        </p:nvSpPr>
        <p:spPr>
          <a:xfrm>
            <a:off x="528638" y="4710113"/>
            <a:ext cx="9096375" cy="523875"/>
          </a:xfrm>
          <a:prstGeom prst="rect">
            <a:avLst/>
          </a:prstGeom>
        </p:spPr>
        <p:txBody>
          <a:bodyPr>
            <a:spAutoFit/>
          </a:bodyPr>
          <a:lstStyle/>
          <a:p>
            <a:pPr marL="1219200" lvl="1" indent="-533400" eaLnBrk="1" fontAlgn="auto" hangingPunct="1">
              <a:spcAft>
                <a:spcPts val="0"/>
              </a:spcAft>
              <a:buClr>
                <a:srgbClr val="FE9B03"/>
              </a:buClr>
              <a:buSzPct val="65000"/>
              <a:buFont typeface="Wingdings" pitchFamily="2" charset="2"/>
              <a:buChar char="n"/>
              <a:defRPr/>
            </a:pPr>
            <a:r>
              <a:rPr kumimoji="1" lang="zh-CN" altLang="en-US" sz="2800" kern="0" dirty="0">
                <a:solidFill>
                  <a:srgbClr val="00B0F0"/>
                </a:solidFill>
                <a:latin typeface="黑体" pitchFamily="49" charset="-122"/>
                <a:ea typeface="黑体" pitchFamily="49" charset="-122"/>
              </a:rPr>
              <a:t>样本均值</a:t>
            </a:r>
            <a:r>
              <a:rPr kumimoji="1" lang="en-US" altLang="zh-CN" sz="2800" kern="0" dirty="0">
                <a:latin typeface="黑体" pitchFamily="49" charset="-122"/>
                <a:ea typeface="黑体" pitchFamily="49" charset="-122"/>
              </a:rPr>
              <a:t>, </a:t>
            </a:r>
            <a:r>
              <a:rPr kumimoji="1" lang="zh-CN" altLang="en-US" sz="2800" kern="0" dirty="0">
                <a:solidFill>
                  <a:srgbClr val="00B0F0"/>
                </a:solidFill>
                <a:latin typeface="黑体" pitchFamily="49" charset="-122"/>
                <a:ea typeface="黑体" pitchFamily="49" charset="-122"/>
              </a:rPr>
              <a:t>样本比例</a:t>
            </a:r>
            <a:r>
              <a:rPr kumimoji="1" lang="zh-CN" altLang="en-US" sz="2800" kern="0" dirty="0">
                <a:latin typeface="黑体" pitchFamily="49" charset="-122"/>
                <a:ea typeface="黑体" pitchFamily="49" charset="-122"/>
              </a:rPr>
              <a:t>，</a:t>
            </a:r>
            <a:r>
              <a:rPr kumimoji="1" lang="zh-CN" altLang="en-US" sz="2800" kern="0" dirty="0">
                <a:solidFill>
                  <a:srgbClr val="00B0F0"/>
                </a:solidFill>
                <a:latin typeface="黑体" pitchFamily="49" charset="-122"/>
                <a:ea typeface="黑体" pitchFamily="49" charset="-122"/>
              </a:rPr>
              <a:t>样本方差</a:t>
            </a:r>
            <a:r>
              <a:rPr kumimoji="1" lang="zh-CN" altLang="en-US" sz="2800" kern="0" dirty="0">
                <a:latin typeface="黑体" pitchFamily="49" charset="-122"/>
                <a:ea typeface="黑体" pitchFamily="49" charset="-122"/>
              </a:rPr>
              <a:t>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1"/>
          <p:cNvSpPr txBox="1">
            <a:spLocks noChangeArrowheads="1"/>
          </p:cNvSpPr>
          <p:nvPr/>
        </p:nvSpPr>
        <p:spPr bwMode="auto">
          <a:xfrm>
            <a:off x="214685" y="1464793"/>
            <a:ext cx="11155308" cy="38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仿宋" panose="02010609060101010101" pitchFamily="49" charset="-122"/>
                <a:ea typeface="仿宋" panose="02010609060101010101" pitchFamily="49" charset="-122"/>
              </a:defRPr>
            </a:lvl1pPr>
            <a:lvl2pPr marL="742950" indent="-285750">
              <a:defRPr sz="2400" b="1">
                <a:solidFill>
                  <a:schemeClr val="tx1"/>
                </a:solidFill>
                <a:latin typeface="仿宋" panose="02010609060101010101" pitchFamily="49" charset="-122"/>
                <a:ea typeface="仿宋" panose="02010609060101010101" pitchFamily="49" charset="-122"/>
              </a:defRPr>
            </a:lvl2pPr>
            <a:lvl3pPr marL="1143000" indent="-228600">
              <a:defRPr sz="2400" b="1">
                <a:solidFill>
                  <a:schemeClr val="tx1"/>
                </a:solidFill>
                <a:latin typeface="仿宋" panose="02010609060101010101" pitchFamily="49" charset="-122"/>
                <a:ea typeface="仿宋" panose="02010609060101010101" pitchFamily="49" charset="-122"/>
              </a:defRPr>
            </a:lvl3pPr>
            <a:lvl4pPr marL="1600200" indent="-228600">
              <a:defRPr sz="2400" b="1">
                <a:solidFill>
                  <a:schemeClr val="tx1"/>
                </a:solidFill>
                <a:latin typeface="仿宋" panose="02010609060101010101" pitchFamily="49" charset="-122"/>
                <a:ea typeface="仿宋" panose="02010609060101010101" pitchFamily="49" charset="-122"/>
              </a:defRPr>
            </a:lvl4pPr>
            <a:lvl5pPr marL="2057400" indent="-228600">
              <a:defRPr sz="2400" b="1">
                <a:solidFill>
                  <a:schemeClr val="tx1"/>
                </a:solidFill>
                <a:latin typeface="仿宋" panose="02010609060101010101" pitchFamily="49" charset="-122"/>
                <a:ea typeface="仿宋" panose="02010609060101010101" pitchFamily="49" charset="-122"/>
              </a:defRPr>
            </a:lvl5pPr>
            <a:lvl6pPr marL="25146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6pPr>
            <a:lvl7pPr marL="29718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7pPr>
            <a:lvl8pPr marL="34290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8pPr>
            <a:lvl9pPr marL="38862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9pPr>
          </a:lstStyle>
          <a:p>
            <a:pPr marL="1219200" lvl="1" indent="-533400" eaLnBrk="1" fontAlgn="auto" hangingPunct="1">
              <a:spcBef>
                <a:spcPct val="60000"/>
              </a:spcBef>
              <a:spcAft>
                <a:spcPts val="0"/>
              </a:spcAft>
              <a:buClr>
                <a:srgbClr val="FE9B03"/>
              </a:buClr>
              <a:buSzPct val="65000"/>
              <a:buFont typeface="Wingdings" pitchFamily="2" charset="2"/>
              <a:buChar char="n"/>
              <a:defRPr/>
            </a:pPr>
            <a:r>
              <a:rPr kumimoji="1" lang="zh-CN" altLang="en-US" sz="2800" b="0" kern="0" dirty="0">
                <a:latin typeface="黑体" pitchFamily="49" charset="-122"/>
                <a:ea typeface="黑体" pitchFamily="49" charset="-122"/>
              </a:rPr>
              <a:t>假设总体是｛</a:t>
            </a:r>
            <a:r>
              <a:rPr kumimoji="1" lang="en-US" altLang="zh-CN" sz="2800" b="0" kern="0" dirty="0">
                <a:latin typeface="黑体" pitchFamily="49" charset="-122"/>
                <a:ea typeface="黑体" pitchFamily="49" charset="-122"/>
              </a:rPr>
              <a:t>1,2,3,6,7,8</a:t>
            </a:r>
            <a:r>
              <a:rPr kumimoji="1" lang="zh-CN" altLang="en-US" sz="2800" b="0" kern="0" dirty="0">
                <a:latin typeface="黑体" pitchFamily="49" charset="-122"/>
                <a:ea typeface="黑体" pitchFamily="49" charset="-122"/>
              </a:rPr>
              <a:t>｝</a:t>
            </a:r>
            <a:endParaRPr kumimoji="1" lang="en-US" altLang="zh-CN" sz="2800" b="0" kern="0" dirty="0">
              <a:latin typeface="黑体" pitchFamily="49" charset="-122"/>
              <a:ea typeface="黑体" pitchFamily="49" charset="-122"/>
            </a:endParaRPr>
          </a:p>
          <a:p>
            <a:pPr marL="1219200" lvl="1" indent="-533400" eaLnBrk="1" fontAlgn="auto" hangingPunct="1">
              <a:spcBef>
                <a:spcPct val="60000"/>
              </a:spcBef>
              <a:spcAft>
                <a:spcPts val="0"/>
              </a:spcAft>
              <a:buClr>
                <a:srgbClr val="FE9B03"/>
              </a:buClr>
              <a:buSzPct val="65000"/>
              <a:buFont typeface="Wingdings" pitchFamily="2" charset="2"/>
              <a:buChar char="n"/>
              <a:defRPr/>
            </a:pPr>
            <a:r>
              <a:rPr kumimoji="1" lang="zh-CN" altLang="en-US" sz="2800" b="0" kern="0" dirty="0">
                <a:latin typeface="黑体" pitchFamily="49" charset="-122"/>
                <a:ea typeface="黑体" pitchFamily="49" charset="-122"/>
              </a:rPr>
              <a:t>（</a:t>
            </a:r>
            <a:r>
              <a:rPr kumimoji="1" lang="en-US" altLang="zh-CN" sz="2800" b="0" kern="0" dirty="0">
                <a:latin typeface="黑体" pitchFamily="49" charset="-122"/>
                <a:ea typeface="黑体" pitchFamily="49" charset="-122"/>
              </a:rPr>
              <a:t>1</a:t>
            </a:r>
            <a:r>
              <a:rPr kumimoji="1" lang="zh-CN" altLang="en-US" sz="2800" b="0" kern="0" dirty="0">
                <a:latin typeface="黑体" pitchFamily="49" charset="-122"/>
                <a:ea typeface="黑体" pitchFamily="49" charset="-122"/>
              </a:rPr>
              <a:t>）采用简单随机</a:t>
            </a:r>
            <a:r>
              <a:rPr kumimoji="1" lang="en-US" altLang="zh-CN" sz="2800" b="0" kern="0" dirty="0">
                <a:latin typeface="黑体" pitchFamily="49" charset="-122"/>
                <a:ea typeface="黑体" pitchFamily="49" charset="-122"/>
              </a:rPr>
              <a:t>,</a:t>
            </a:r>
            <a:r>
              <a:rPr kumimoji="1" lang="zh-CN" altLang="en-US" sz="2800" b="0" kern="0" dirty="0">
                <a:latin typeface="黑体" pitchFamily="49" charset="-122"/>
                <a:ea typeface="黑体" pitchFamily="49" charset="-122"/>
              </a:rPr>
              <a:t>无放回抽样方法，从总体中抽取容量为</a:t>
            </a:r>
            <a:r>
              <a:rPr kumimoji="1" lang="en-US" altLang="zh-CN" sz="2800" b="0" kern="0" dirty="0">
                <a:latin typeface="黑体" pitchFamily="49" charset="-122"/>
                <a:ea typeface="黑体" pitchFamily="49" charset="-122"/>
              </a:rPr>
              <a:t>2</a:t>
            </a:r>
            <a:r>
              <a:rPr kumimoji="1" lang="zh-CN" altLang="en-US" sz="2800" b="0" kern="0" dirty="0">
                <a:latin typeface="黑体" pitchFamily="49" charset="-122"/>
                <a:ea typeface="黑体" pitchFamily="49" charset="-122"/>
              </a:rPr>
              <a:t>的样本，</a:t>
            </a:r>
            <a:r>
              <a:rPr kumimoji="1" lang="en-US" altLang="zh-CN" sz="2800" b="0" kern="0" dirty="0">
                <a:latin typeface="黑体" pitchFamily="49" charset="-122"/>
                <a:ea typeface="黑体" pitchFamily="49" charset="-122"/>
              </a:rPr>
              <a:t>X1,X2</a:t>
            </a:r>
            <a:r>
              <a:rPr kumimoji="1" lang="zh-CN" altLang="en-US" sz="2800" b="0" kern="0" dirty="0">
                <a:latin typeface="黑体" pitchFamily="49" charset="-122"/>
                <a:ea typeface="黑体" pitchFamily="49" charset="-122"/>
              </a:rPr>
              <a:t>，样本统计量</a:t>
            </a:r>
            <a:r>
              <a:rPr kumimoji="1" lang="en-US" altLang="zh-CN" sz="2800" b="0" kern="0" dirty="0">
                <a:latin typeface="黑体" pitchFamily="49" charset="-122"/>
                <a:ea typeface="黑体" pitchFamily="49" charset="-122"/>
              </a:rPr>
              <a:t>X(2)=MAX(X1,X2)</a:t>
            </a:r>
            <a:r>
              <a:rPr kumimoji="1" lang="zh-CN" altLang="en-US" sz="2800" b="0" kern="0" dirty="0">
                <a:latin typeface="黑体" pitchFamily="49" charset="-122"/>
                <a:ea typeface="黑体" pitchFamily="49" charset="-122"/>
              </a:rPr>
              <a:t>。求</a:t>
            </a:r>
            <a:r>
              <a:rPr kumimoji="1" lang="en-US" altLang="zh-CN" sz="2800" b="0" kern="0" dirty="0">
                <a:latin typeface="黑体" pitchFamily="49" charset="-122"/>
                <a:ea typeface="黑体" pitchFamily="49" charset="-122"/>
              </a:rPr>
              <a:t>X(2)</a:t>
            </a:r>
            <a:r>
              <a:rPr kumimoji="1" lang="zh-CN" altLang="en-US" sz="2800" b="0" kern="0" dirty="0">
                <a:latin typeface="黑体" pitchFamily="49" charset="-122"/>
                <a:ea typeface="黑体" pitchFamily="49" charset="-122"/>
              </a:rPr>
              <a:t>的抽样分布。</a:t>
            </a:r>
            <a:endParaRPr kumimoji="1" lang="en-US" altLang="zh-CN" sz="2800" b="0" kern="0" dirty="0">
              <a:latin typeface="黑体" pitchFamily="49" charset="-122"/>
              <a:ea typeface="黑体" pitchFamily="49" charset="-122"/>
            </a:endParaRPr>
          </a:p>
          <a:p>
            <a:pPr marL="1219200" lvl="1" indent="-533400" eaLnBrk="1" fontAlgn="auto" hangingPunct="1">
              <a:spcBef>
                <a:spcPct val="60000"/>
              </a:spcBef>
              <a:spcAft>
                <a:spcPts val="0"/>
              </a:spcAft>
              <a:buClr>
                <a:srgbClr val="FE9B03"/>
              </a:buClr>
              <a:buSzPct val="65000"/>
              <a:buFont typeface="Wingdings" pitchFamily="2" charset="2"/>
              <a:buChar char="n"/>
              <a:defRPr/>
            </a:pPr>
            <a:r>
              <a:rPr kumimoji="1" lang="zh-CN" altLang="en-US" sz="2800" b="0" kern="0" dirty="0">
                <a:latin typeface="黑体" pitchFamily="49" charset="-122"/>
                <a:ea typeface="黑体" pitchFamily="49" charset="-122"/>
              </a:rPr>
              <a:t>（</a:t>
            </a:r>
            <a:r>
              <a:rPr kumimoji="1" lang="en-US" altLang="zh-CN" sz="2800" b="0" kern="0" dirty="0">
                <a:latin typeface="黑体" pitchFamily="49" charset="-122"/>
                <a:ea typeface="黑体" pitchFamily="49" charset="-122"/>
              </a:rPr>
              <a:t>2</a:t>
            </a:r>
            <a:r>
              <a:rPr kumimoji="1" lang="zh-CN" altLang="en-US" sz="2800" b="0" kern="0" dirty="0">
                <a:latin typeface="黑体" pitchFamily="49" charset="-122"/>
                <a:ea typeface="黑体" pitchFamily="49" charset="-122"/>
              </a:rPr>
              <a:t>）如果采用简单随机</a:t>
            </a:r>
            <a:r>
              <a:rPr kumimoji="1" lang="en-US" altLang="zh-CN" sz="2800" b="0" kern="0" dirty="0">
                <a:latin typeface="黑体" pitchFamily="49" charset="-122"/>
                <a:ea typeface="黑体" pitchFamily="49" charset="-122"/>
              </a:rPr>
              <a:t>,</a:t>
            </a:r>
            <a:r>
              <a:rPr kumimoji="1" lang="zh-CN" altLang="en-US" sz="2800" b="0" kern="0" dirty="0">
                <a:latin typeface="黑体" pitchFamily="49" charset="-122"/>
                <a:ea typeface="黑体" pitchFamily="49" charset="-122"/>
              </a:rPr>
              <a:t>有放回抽样方法，那么上面的</a:t>
            </a:r>
            <a:r>
              <a:rPr kumimoji="1" lang="en-US" altLang="zh-CN" sz="2800" b="0" kern="0" dirty="0">
                <a:latin typeface="黑体" pitchFamily="49" charset="-122"/>
                <a:ea typeface="黑体" pitchFamily="49" charset="-122"/>
              </a:rPr>
              <a:t>X(2)</a:t>
            </a:r>
            <a:r>
              <a:rPr kumimoji="1" lang="zh-CN" altLang="en-US" sz="2800" b="0" kern="0" dirty="0">
                <a:latin typeface="黑体" pitchFamily="49" charset="-122"/>
                <a:ea typeface="黑体" pitchFamily="49" charset="-122"/>
              </a:rPr>
              <a:t>的抽样分布呢？</a:t>
            </a:r>
            <a:endParaRPr kumimoji="1" lang="en-US" altLang="zh-CN" sz="2800" b="0" kern="0" dirty="0">
              <a:latin typeface="黑体" pitchFamily="49" charset="-122"/>
              <a:ea typeface="黑体" pitchFamily="49" charset="-122"/>
            </a:endParaRPr>
          </a:p>
          <a:p>
            <a:pPr marL="1219200" lvl="1" indent="-533400" eaLnBrk="1" fontAlgn="auto" hangingPunct="1">
              <a:spcBef>
                <a:spcPct val="60000"/>
              </a:spcBef>
              <a:spcAft>
                <a:spcPts val="0"/>
              </a:spcAft>
              <a:buClr>
                <a:srgbClr val="FE9B03"/>
              </a:buClr>
              <a:buSzPct val="65000"/>
              <a:buFont typeface="Wingdings" pitchFamily="2" charset="2"/>
              <a:buChar char="n"/>
              <a:defRPr/>
            </a:pPr>
            <a:r>
              <a:rPr kumimoji="1" lang="zh-CN" altLang="en-US" sz="2800" b="0" kern="0" dirty="0">
                <a:latin typeface="黑体" pitchFamily="49" charset="-122"/>
                <a:ea typeface="黑体" pitchFamily="49" charset="-122"/>
              </a:rPr>
              <a:t>（</a:t>
            </a:r>
            <a:r>
              <a:rPr kumimoji="1" lang="en-US" altLang="zh-CN" sz="2800" b="0" kern="0" dirty="0">
                <a:latin typeface="黑体" pitchFamily="49" charset="-122"/>
                <a:ea typeface="黑体" pitchFamily="49" charset="-122"/>
              </a:rPr>
              <a:t>3</a:t>
            </a:r>
            <a:r>
              <a:rPr kumimoji="1" lang="zh-CN" altLang="en-US" sz="2800" b="0" kern="0" dirty="0">
                <a:latin typeface="黑体" pitchFamily="49" charset="-122"/>
                <a:ea typeface="黑体" pitchFamily="49" charset="-122"/>
              </a:rPr>
              <a:t>）以上两种方法得到的分布有何不同？</a:t>
            </a:r>
          </a:p>
        </p:txBody>
      </p:sp>
      <p:sp>
        <p:nvSpPr>
          <p:cNvPr id="3" name="文本框 10"/>
          <p:cNvSpPr txBox="1">
            <a:spLocks noChangeArrowheads="1"/>
          </p:cNvSpPr>
          <p:nvPr/>
        </p:nvSpPr>
        <p:spPr bwMode="auto">
          <a:xfrm>
            <a:off x="829862" y="739250"/>
            <a:ext cx="41243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dirty="0">
                <a:latin typeface="黑体" panose="02010609060101010101" pitchFamily="49" charset="-122"/>
                <a:ea typeface="黑体" panose="02010609060101010101" pitchFamily="49" charset="-122"/>
              </a:rPr>
              <a:t>练习：抽样分布</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文本框 10"/>
          <p:cNvSpPr txBox="1">
            <a:spLocks noChangeArrowheads="1"/>
          </p:cNvSpPr>
          <p:nvPr/>
        </p:nvSpPr>
        <p:spPr bwMode="auto">
          <a:xfrm>
            <a:off x="174625" y="220663"/>
            <a:ext cx="4565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3200">
                <a:solidFill>
                  <a:srgbClr val="000000"/>
                </a:solidFill>
                <a:latin typeface="黑体" panose="02010609060101010101" pitchFamily="49" charset="-122"/>
                <a:ea typeface="黑体" panose="02010609060101010101" pitchFamily="49" charset="-122"/>
              </a:rPr>
              <a:t>4.1.2 </a:t>
            </a:r>
            <a:r>
              <a:rPr lang="zh-CN" altLang="en-US" sz="3200">
                <a:solidFill>
                  <a:srgbClr val="000000"/>
                </a:solidFill>
                <a:latin typeface="黑体" panose="02010609060101010101" pitchFamily="49" charset="-122"/>
                <a:ea typeface="黑体" panose="02010609060101010101" pitchFamily="49" charset="-122"/>
              </a:rPr>
              <a:t>抽样分布</a:t>
            </a:r>
          </a:p>
        </p:txBody>
      </p:sp>
      <p:sp>
        <p:nvSpPr>
          <p:cNvPr id="28675"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pic>
        <p:nvPicPr>
          <p:cNvPr id="28676"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6705600" y="401638"/>
            <a:ext cx="3144838"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圆角矩形 6"/>
          <p:cNvSpPr>
            <a:spLocks noChangeArrowheads="1"/>
          </p:cNvSpPr>
          <p:nvPr/>
        </p:nvSpPr>
        <p:spPr bwMode="auto">
          <a:xfrm>
            <a:off x="644525" y="1189038"/>
            <a:ext cx="3227388" cy="461962"/>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sp>
        <p:nvSpPr>
          <p:cNvPr id="28678" name="文本框 7"/>
          <p:cNvSpPr txBox="1">
            <a:spLocks noChangeArrowheads="1"/>
          </p:cNvSpPr>
          <p:nvPr/>
        </p:nvSpPr>
        <p:spPr bwMode="auto">
          <a:xfrm>
            <a:off x="244475" y="1179513"/>
            <a:ext cx="411003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2400">
                <a:solidFill>
                  <a:srgbClr val="FF0000"/>
                </a:solidFill>
                <a:latin typeface="黑体" panose="02010609060101010101" pitchFamily="49" charset="-122"/>
                <a:ea typeface="黑体" panose="02010609060101010101" pitchFamily="49" charset="-122"/>
                <a:sym typeface="Arial" panose="020B0604020202020204" pitchFamily="34" charset="0"/>
              </a:rPr>
              <a:t>样本均值</a:t>
            </a:r>
            <a:r>
              <a:rPr lang="zh-CN" altLang="en-US" sz="2400">
                <a:solidFill>
                  <a:srgbClr val="FFFF00"/>
                </a:solidFill>
                <a:latin typeface="黑体" panose="02010609060101010101" pitchFamily="49" charset="-122"/>
                <a:ea typeface="黑体" panose="02010609060101010101" pitchFamily="49" charset="-122"/>
                <a:sym typeface="Arial" panose="020B0604020202020204" pitchFamily="34" charset="0"/>
              </a:rPr>
              <a:t>的抽样分布</a:t>
            </a:r>
          </a:p>
        </p:txBody>
      </p:sp>
      <p:sp>
        <p:nvSpPr>
          <p:cNvPr id="2" name="矩形 1"/>
          <p:cNvSpPr/>
          <p:nvPr/>
        </p:nvSpPr>
        <p:spPr>
          <a:xfrm>
            <a:off x="774700" y="3752850"/>
            <a:ext cx="6530975" cy="522288"/>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latin typeface="黑体" pitchFamily="49" charset="-122"/>
                <a:ea typeface="黑体" pitchFamily="49" charset="-122"/>
              </a:rPr>
              <a:t>一种理论概率分布</a:t>
            </a:r>
          </a:p>
        </p:txBody>
      </p:sp>
      <p:sp>
        <p:nvSpPr>
          <p:cNvPr id="8" name="矩形 7"/>
          <p:cNvSpPr/>
          <p:nvPr/>
        </p:nvSpPr>
        <p:spPr>
          <a:xfrm>
            <a:off x="768350" y="2673350"/>
            <a:ext cx="9402763" cy="954088"/>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latin typeface="黑体" pitchFamily="49" charset="-122"/>
                <a:ea typeface="黑体" pitchFamily="49" charset="-122"/>
              </a:rPr>
              <a:t>在重复选取容量为</a:t>
            </a:r>
            <a:r>
              <a:rPr kumimoji="1" lang="en-US" altLang="zh-CN" sz="2800" i="1" kern="0" dirty="0">
                <a:latin typeface="黑体" pitchFamily="49" charset="-122"/>
                <a:ea typeface="黑体" pitchFamily="49" charset="-122"/>
              </a:rPr>
              <a:t>n</a:t>
            </a:r>
            <a:r>
              <a:rPr kumimoji="1" lang="zh-CN" altLang="en-US" sz="2800" kern="0" dirty="0">
                <a:latin typeface="黑体" pitchFamily="49" charset="-122"/>
                <a:ea typeface="黑体" pitchFamily="49" charset="-122"/>
              </a:rPr>
              <a:t>的样本时，由</a:t>
            </a:r>
            <a:r>
              <a:rPr kumimoji="1" lang="zh-CN" altLang="en-US" sz="2800" kern="0" dirty="0">
                <a:solidFill>
                  <a:srgbClr val="0070C0"/>
                </a:solidFill>
                <a:latin typeface="黑体" pitchFamily="49" charset="-122"/>
                <a:ea typeface="黑体" pitchFamily="49" charset="-122"/>
              </a:rPr>
              <a:t>样本均值的所有可能取值</a:t>
            </a:r>
            <a:r>
              <a:rPr kumimoji="1" lang="zh-CN" altLang="en-US" sz="2800" kern="0" dirty="0">
                <a:latin typeface="黑体" pitchFamily="49" charset="-122"/>
                <a:ea typeface="黑体" pitchFamily="49" charset="-122"/>
              </a:rPr>
              <a:t>形成的相对频数分布</a:t>
            </a:r>
            <a:endParaRPr lang="zh-CN" altLang="en-US" sz="2800" kern="0" dirty="0">
              <a:latin typeface="黑体" pitchFamily="49" charset="-122"/>
              <a:ea typeface="黑体" pitchFamily="49" charset="-122"/>
            </a:endParaRPr>
          </a:p>
        </p:txBody>
      </p:sp>
      <p:sp>
        <p:nvSpPr>
          <p:cNvPr id="9" name="矩形 8"/>
          <p:cNvSpPr/>
          <p:nvPr/>
        </p:nvSpPr>
        <p:spPr>
          <a:xfrm>
            <a:off x="763588" y="4514850"/>
            <a:ext cx="6530975" cy="522288"/>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latin typeface="黑体" pitchFamily="49" charset="-122"/>
                <a:ea typeface="黑体" pitchFamily="49" charset="-122"/>
              </a:rPr>
              <a:t>推断</a:t>
            </a:r>
            <a:r>
              <a:rPr kumimoji="1" lang="zh-CN" altLang="en-US" sz="2800" kern="0" dirty="0">
                <a:solidFill>
                  <a:srgbClr val="0070C0"/>
                </a:solidFill>
                <a:latin typeface="黑体" pitchFamily="49" charset="-122"/>
                <a:ea typeface="黑体" pitchFamily="49" charset="-122"/>
              </a:rPr>
              <a:t>总体均值</a:t>
            </a:r>
            <a:r>
              <a:rPr kumimoji="1" lang="zh-CN" altLang="en-US" sz="2800" kern="0" dirty="0">
                <a:solidFill>
                  <a:srgbClr val="0070C0"/>
                </a:solidFill>
                <a:latin typeface="黑体" pitchFamily="49" charset="-122"/>
                <a:ea typeface="黑体" pitchFamily="49" charset="-122"/>
                <a:sym typeface="Symbol" pitchFamily="18" charset="2"/>
              </a:rPr>
              <a:t></a:t>
            </a:r>
            <a:r>
              <a:rPr kumimoji="1" lang="zh-CN" altLang="en-US" sz="2800" kern="0" dirty="0">
                <a:latin typeface="黑体" pitchFamily="49" charset="-122"/>
                <a:ea typeface="黑体" pitchFamily="49" charset="-122"/>
              </a:rPr>
              <a:t>的理论基础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87"/>
          <p:cNvGrpSpPr>
            <a:grpSpLocks/>
          </p:cNvGrpSpPr>
          <p:nvPr/>
        </p:nvGrpSpPr>
        <p:grpSpPr bwMode="auto">
          <a:xfrm>
            <a:off x="1320800" y="3357563"/>
            <a:ext cx="3390900" cy="2251075"/>
            <a:chOff x="672" y="2304"/>
            <a:chExt cx="1602" cy="1418"/>
          </a:xfrm>
        </p:grpSpPr>
        <p:grpSp>
          <p:nvGrpSpPr>
            <p:cNvPr id="29743" name="Group 23"/>
            <p:cNvGrpSpPr>
              <a:grpSpLocks/>
            </p:cNvGrpSpPr>
            <p:nvPr/>
          </p:nvGrpSpPr>
          <p:grpSpPr bwMode="auto">
            <a:xfrm>
              <a:off x="672" y="2304"/>
              <a:ext cx="1602" cy="1110"/>
              <a:chOff x="3390" y="1429"/>
              <a:chExt cx="1602" cy="1110"/>
            </a:xfrm>
          </p:grpSpPr>
          <p:sp>
            <p:nvSpPr>
              <p:cNvPr id="29745" name="Line 24"/>
              <p:cNvSpPr>
                <a:spLocks noChangeShapeType="1"/>
              </p:cNvSpPr>
              <p:nvPr/>
            </p:nvSpPr>
            <p:spPr bwMode="auto">
              <a:xfrm>
                <a:off x="4161" y="1590"/>
                <a:ext cx="1" cy="717"/>
              </a:xfrm>
              <a:prstGeom prst="line">
                <a:avLst/>
              </a:prstGeom>
              <a:noFill/>
              <a:ln w="12700">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46" name="Rectangle 25"/>
              <p:cNvSpPr>
                <a:spLocks noChangeArrowheads="1"/>
              </p:cNvSpPr>
              <p:nvPr/>
            </p:nvSpPr>
            <p:spPr bwMode="auto">
              <a:xfrm>
                <a:off x="3919" y="2301"/>
                <a:ext cx="435" cy="209"/>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Char char="•"/>
                </a:pPr>
                <a:r>
                  <a:rPr lang="en-US" altLang="zh-CN" sz="2400" b="0" i="1">
                    <a:latin typeface="Times New Roman" panose="02020603050405020304" pitchFamily="18" charset="0"/>
                    <a:ea typeface="仿宋" panose="02010609060101010101" pitchFamily="49" charset="-122"/>
                    <a:sym typeface="Symbol" panose="05050102010706020507" pitchFamily="18" charset="2"/>
                  </a:rPr>
                  <a:t> </a:t>
                </a:r>
                <a:r>
                  <a:rPr lang="en-US" altLang="zh-CN" sz="2400" b="0">
                    <a:latin typeface="Times New Roman" panose="02020603050405020304" pitchFamily="18" charset="0"/>
                    <a:ea typeface="仿宋" panose="02010609060101010101" pitchFamily="49" charset="-122"/>
                  </a:rPr>
                  <a:t>= 50</a:t>
                </a:r>
                <a:endParaRPr lang="en-US" altLang="zh-CN" sz="2400" b="0" i="1">
                  <a:latin typeface="Times New Roman" panose="02020603050405020304" pitchFamily="18" charset="0"/>
                  <a:ea typeface="仿宋" panose="02010609060101010101" pitchFamily="49" charset="-122"/>
                </a:endParaRPr>
              </a:p>
            </p:txBody>
          </p:sp>
          <p:grpSp>
            <p:nvGrpSpPr>
              <p:cNvPr id="29747" name="Group 26"/>
              <p:cNvGrpSpPr>
                <a:grpSpLocks/>
              </p:cNvGrpSpPr>
              <p:nvPr/>
            </p:nvGrpSpPr>
            <p:grpSpPr bwMode="auto">
              <a:xfrm>
                <a:off x="3408" y="1536"/>
                <a:ext cx="1492" cy="717"/>
                <a:chOff x="3416" y="1584"/>
                <a:chExt cx="1492" cy="717"/>
              </a:xfrm>
            </p:grpSpPr>
            <p:sp>
              <p:nvSpPr>
                <p:cNvPr id="29768" name="Freeform 27"/>
                <p:cNvSpPr>
                  <a:spLocks/>
                </p:cNvSpPr>
                <p:nvPr/>
              </p:nvSpPr>
              <p:spPr bwMode="auto">
                <a:xfrm>
                  <a:off x="4161" y="1584"/>
                  <a:ext cx="747" cy="717"/>
                </a:xfrm>
                <a:custGeom>
                  <a:avLst/>
                  <a:gdLst>
                    <a:gd name="T0" fmla="*/ 747 w 747"/>
                    <a:gd name="T1" fmla="*/ 717 h 717"/>
                    <a:gd name="T2" fmla="*/ 668 w 747"/>
                    <a:gd name="T3" fmla="*/ 709 h 717"/>
                    <a:gd name="T4" fmla="*/ 630 w 747"/>
                    <a:gd name="T5" fmla="*/ 700 h 717"/>
                    <a:gd name="T6" fmla="*/ 590 w 747"/>
                    <a:gd name="T7" fmla="*/ 689 h 717"/>
                    <a:gd name="T8" fmla="*/ 550 w 747"/>
                    <a:gd name="T9" fmla="*/ 672 h 717"/>
                    <a:gd name="T10" fmla="*/ 512 w 747"/>
                    <a:gd name="T11" fmla="*/ 649 h 717"/>
                    <a:gd name="T12" fmla="*/ 472 w 747"/>
                    <a:gd name="T13" fmla="*/ 620 h 717"/>
                    <a:gd name="T14" fmla="*/ 394 w 747"/>
                    <a:gd name="T15" fmla="*/ 538 h 717"/>
                    <a:gd name="T16" fmla="*/ 316 w 747"/>
                    <a:gd name="T17" fmla="*/ 420 h 717"/>
                    <a:gd name="T18" fmla="*/ 236 w 747"/>
                    <a:gd name="T19" fmla="*/ 280 h 717"/>
                    <a:gd name="T20" fmla="*/ 196 w 747"/>
                    <a:gd name="T21" fmla="*/ 208 h 717"/>
                    <a:gd name="T22" fmla="*/ 158 w 747"/>
                    <a:gd name="T23" fmla="*/ 142 h 717"/>
                    <a:gd name="T24" fmla="*/ 118 w 747"/>
                    <a:gd name="T25" fmla="*/ 84 h 717"/>
                    <a:gd name="T26" fmla="*/ 80 w 747"/>
                    <a:gd name="T27" fmla="*/ 38 h 717"/>
                    <a:gd name="T28" fmla="*/ 40 w 747"/>
                    <a:gd name="T29" fmla="*/ 9 h 717"/>
                    <a:gd name="T30" fmla="*/ 0 w 747"/>
                    <a:gd name="T31" fmla="*/ 0 h 7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47" h="717">
                      <a:moveTo>
                        <a:pt x="747" y="717"/>
                      </a:moveTo>
                      <a:lnTo>
                        <a:pt x="668" y="709"/>
                      </a:lnTo>
                      <a:lnTo>
                        <a:pt x="630" y="700"/>
                      </a:lnTo>
                      <a:lnTo>
                        <a:pt x="590" y="689"/>
                      </a:lnTo>
                      <a:lnTo>
                        <a:pt x="550" y="672"/>
                      </a:lnTo>
                      <a:lnTo>
                        <a:pt x="512" y="649"/>
                      </a:lnTo>
                      <a:lnTo>
                        <a:pt x="472" y="620"/>
                      </a:lnTo>
                      <a:lnTo>
                        <a:pt x="394" y="538"/>
                      </a:lnTo>
                      <a:lnTo>
                        <a:pt x="316" y="420"/>
                      </a:lnTo>
                      <a:lnTo>
                        <a:pt x="236" y="280"/>
                      </a:lnTo>
                      <a:lnTo>
                        <a:pt x="196" y="208"/>
                      </a:lnTo>
                      <a:lnTo>
                        <a:pt x="158" y="142"/>
                      </a:lnTo>
                      <a:lnTo>
                        <a:pt x="118" y="84"/>
                      </a:lnTo>
                      <a:lnTo>
                        <a:pt x="80" y="38"/>
                      </a:lnTo>
                      <a:lnTo>
                        <a:pt x="40" y="9"/>
                      </a:lnTo>
                      <a:lnTo>
                        <a:pt x="0" y="0"/>
                      </a:lnTo>
                    </a:path>
                  </a:pathLst>
                </a:custGeom>
                <a:noFill/>
                <a:ln w="57150" cmpd="sng">
                  <a:solidFill>
                    <a:srgbClr val="FF0000"/>
                  </a:solidFill>
                  <a:prstDash val="solid"/>
                  <a:round/>
                  <a:headEnd/>
                  <a:tailEn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69" name="Freeform 28"/>
                <p:cNvSpPr>
                  <a:spLocks/>
                </p:cNvSpPr>
                <p:nvPr/>
              </p:nvSpPr>
              <p:spPr bwMode="auto">
                <a:xfrm>
                  <a:off x="3416" y="1584"/>
                  <a:ext cx="745" cy="717"/>
                </a:xfrm>
                <a:custGeom>
                  <a:avLst/>
                  <a:gdLst>
                    <a:gd name="T0" fmla="*/ 0 w 745"/>
                    <a:gd name="T1" fmla="*/ 717 h 717"/>
                    <a:gd name="T2" fmla="*/ 78 w 745"/>
                    <a:gd name="T3" fmla="*/ 709 h 717"/>
                    <a:gd name="T4" fmla="*/ 118 w 745"/>
                    <a:gd name="T5" fmla="*/ 700 h 717"/>
                    <a:gd name="T6" fmla="*/ 156 w 745"/>
                    <a:gd name="T7" fmla="*/ 689 h 717"/>
                    <a:gd name="T8" fmla="*/ 196 w 745"/>
                    <a:gd name="T9" fmla="*/ 672 h 717"/>
                    <a:gd name="T10" fmla="*/ 236 w 745"/>
                    <a:gd name="T11" fmla="*/ 649 h 717"/>
                    <a:gd name="T12" fmla="*/ 274 w 745"/>
                    <a:gd name="T13" fmla="*/ 620 h 717"/>
                    <a:gd name="T14" fmla="*/ 354 w 745"/>
                    <a:gd name="T15" fmla="*/ 538 h 717"/>
                    <a:gd name="T16" fmla="*/ 432 w 745"/>
                    <a:gd name="T17" fmla="*/ 420 h 717"/>
                    <a:gd name="T18" fmla="*/ 510 w 745"/>
                    <a:gd name="T19" fmla="*/ 280 h 717"/>
                    <a:gd name="T20" fmla="*/ 550 w 745"/>
                    <a:gd name="T21" fmla="*/ 208 h 717"/>
                    <a:gd name="T22" fmla="*/ 589 w 745"/>
                    <a:gd name="T23" fmla="*/ 142 h 717"/>
                    <a:gd name="T24" fmla="*/ 628 w 745"/>
                    <a:gd name="T25" fmla="*/ 84 h 717"/>
                    <a:gd name="T26" fmla="*/ 667 w 745"/>
                    <a:gd name="T27" fmla="*/ 38 h 717"/>
                    <a:gd name="T28" fmla="*/ 707 w 745"/>
                    <a:gd name="T29" fmla="*/ 9 h 717"/>
                    <a:gd name="T30" fmla="*/ 745 w 745"/>
                    <a:gd name="T31" fmla="*/ 0 h 7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45" h="717">
                      <a:moveTo>
                        <a:pt x="0" y="717"/>
                      </a:moveTo>
                      <a:lnTo>
                        <a:pt x="78" y="709"/>
                      </a:lnTo>
                      <a:lnTo>
                        <a:pt x="118" y="700"/>
                      </a:lnTo>
                      <a:lnTo>
                        <a:pt x="156" y="689"/>
                      </a:lnTo>
                      <a:lnTo>
                        <a:pt x="196" y="672"/>
                      </a:lnTo>
                      <a:lnTo>
                        <a:pt x="236" y="649"/>
                      </a:lnTo>
                      <a:lnTo>
                        <a:pt x="274" y="620"/>
                      </a:lnTo>
                      <a:lnTo>
                        <a:pt x="354" y="538"/>
                      </a:lnTo>
                      <a:lnTo>
                        <a:pt x="432" y="420"/>
                      </a:lnTo>
                      <a:lnTo>
                        <a:pt x="510" y="280"/>
                      </a:lnTo>
                      <a:lnTo>
                        <a:pt x="550" y="208"/>
                      </a:lnTo>
                      <a:lnTo>
                        <a:pt x="589" y="142"/>
                      </a:lnTo>
                      <a:lnTo>
                        <a:pt x="628" y="84"/>
                      </a:lnTo>
                      <a:lnTo>
                        <a:pt x="667" y="38"/>
                      </a:lnTo>
                      <a:lnTo>
                        <a:pt x="707" y="9"/>
                      </a:lnTo>
                      <a:lnTo>
                        <a:pt x="745" y="0"/>
                      </a:lnTo>
                    </a:path>
                  </a:pathLst>
                </a:custGeom>
                <a:noFill/>
                <a:ln w="57150" cmpd="sng">
                  <a:solidFill>
                    <a:srgbClr val="FF0000"/>
                  </a:solidFill>
                  <a:prstDash val="solid"/>
                  <a:round/>
                  <a:headEnd/>
                  <a:tailEn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748" name="Rectangle 29"/>
              <p:cNvSpPr>
                <a:spLocks noChangeArrowheads="1"/>
              </p:cNvSpPr>
              <p:nvPr/>
            </p:nvSpPr>
            <p:spPr bwMode="auto">
              <a:xfrm>
                <a:off x="4395" y="1429"/>
                <a:ext cx="403" cy="209"/>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Char char="•"/>
                </a:pPr>
                <a:r>
                  <a:rPr lang="en-US" altLang="zh-CN" sz="2400" b="0" i="1">
                    <a:latin typeface="Times New Roman" panose="02020603050405020304" pitchFamily="18" charset="0"/>
                    <a:ea typeface="仿宋" panose="02010609060101010101" pitchFamily="49" charset="-122"/>
                    <a:sym typeface="Symbol" panose="05050102010706020507" pitchFamily="18" charset="2"/>
                  </a:rPr>
                  <a:t></a:t>
                </a:r>
                <a:r>
                  <a:rPr lang="en-US" altLang="zh-CN" sz="2400" b="0">
                    <a:latin typeface="Times New Roman" panose="02020603050405020304" pitchFamily="18" charset="0"/>
                    <a:ea typeface="仿宋" panose="02010609060101010101" pitchFamily="49" charset="-122"/>
                    <a:sym typeface="Symbol" panose="05050102010706020507" pitchFamily="18" charset="2"/>
                  </a:rPr>
                  <a:t> </a:t>
                </a:r>
                <a:r>
                  <a:rPr lang="en-US" altLang="zh-CN" sz="2400" b="0">
                    <a:latin typeface="Times New Roman" panose="02020603050405020304" pitchFamily="18" charset="0"/>
                    <a:ea typeface="仿宋" panose="02010609060101010101" pitchFamily="49" charset="-122"/>
                  </a:rPr>
                  <a:t>=10</a:t>
                </a:r>
                <a:endParaRPr lang="en-US" altLang="zh-CN" sz="2400" b="0" i="1">
                  <a:latin typeface="Times New Roman" panose="02020603050405020304" pitchFamily="18" charset="0"/>
                  <a:ea typeface="仿宋" panose="02010609060101010101" pitchFamily="49" charset="-122"/>
                </a:endParaRPr>
              </a:p>
            </p:txBody>
          </p:sp>
          <p:sp>
            <p:nvSpPr>
              <p:cNvPr id="29749" name="Freeform 30"/>
              <p:cNvSpPr>
                <a:spLocks/>
              </p:cNvSpPr>
              <p:nvPr/>
            </p:nvSpPr>
            <p:spPr bwMode="auto">
              <a:xfrm>
                <a:off x="3408" y="1601"/>
                <a:ext cx="1584" cy="703"/>
              </a:xfrm>
              <a:custGeom>
                <a:avLst/>
                <a:gdLst>
                  <a:gd name="T0" fmla="*/ 0 w 1493"/>
                  <a:gd name="T1" fmla="*/ 0 h 700"/>
                  <a:gd name="T2" fmla="*/ 0 w 1493"/>
                  <a:gd name="T3" fmla="*/ 712 h 700"/>
                  <a:gd name="T4" fmla="*/ 1892 w 1493"/>
                  <a:gd name="T5" fmla="*/ 712 h 700"/>
                  <a:gd name="T6" fmla="*/ 0 60000 65536"/>
                  <a:gd name="T7" fmla="*/ 0 60000 65536"/>
                  <a:gd name="T8" fmla="*/ 0 60000 65536"/>
                </a:gdLst>
                <a:ahLst/>
                <a:cxnLst>
                  <a:cxn ang="T6">
                    <a:pos x="T0" y="T1"/>
                  </a:cxn>
                  <a:cxn ang="T7">
                    <a:pos x="T2" y="T3"/>
                  </a:cxn>
                  <a:cxn ang="T8">
                    <a:pos x="T4" y="T5"/>
                  </a:cxn>
                </a:cxnLst>
                <a:rect l="0" t="0" r="r" b="b"/>
                <a:pathLst>
                  <a:path w="1493" h="700">
                    <a:moveTo>
                      <a:pt x="0" y="0"/>
                    </a:moveTo>
                    <a:lnTo>
                      <a:pt x="0" y="700"/>
                    </a:lnTo>
                    <a:lnTo>
                      <a:pt x="1493" y="700"/>
                    </a:lnTo>
                  </a:path>
                </a:pathLst>
              </a:custGeom>
              <a:noFill/>
              <a:ln w="28575" cmpd="sng">
                <a:solidFill>
                  <a:schemeClr val="tx1"/>
                </a:solidFill>
                <a:prstDash val="solid"/>
                <a:round/>
                <a:headEnd type="triangle" w="med" len="med"/>
                <a:tailEnd type="triangle" w="med" len="me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50" name="Line 31"/>
              <p:cNvSpPr>
                <a:spLocks noChangeShapeType="1"/>
              </p:cNvSpPr>
              <p:nvPr/>
            </p:nvSpPr>
            <p:spPr bwMode="auto">
              <a:xfrm>
                <a:off x="3390" y="1740"/>
                <a:ext cx="18" cy="1"/>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51" name="Line 32"/>
              <p:cNvSpPr>
                <a:spLocks noChangeShapeType="1"/>
              </p:cNvSpPr>
              <p:nvPr/>
            </p:nvSpPr>
            <p:spPr bwMode="auto">
              <a:xfrm>
                <a:off x="3390" y="1810"/>
                <a:ext cx="18" cy="1"/>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52" name="Line 33"/>
              <p:cNvSpPr>
                <a:spLocks noChangeShapeType="1"/>
              </p:cNvSpPr>
              <p:nvPr/>
            </p:nvSpPr>
            <p:spPr bwMode="auto">
              <a:xfrm>
                <a:off x="3390" y="1881"/>
                <a:ext cx="18" cy="1"/>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53" name="Line 34"/>
              <p:cNvSpPr>
                <a:spLocks noChangeShapeType="1"/>
              </p:cNvSpPr>
              <p:nvPr/>
            </p:nvSpPr>
            <p:spPr bwMode="auto">
              <a:xfrm>
                <a:off x="3390" y="1951"/>
                <a:ext cx="18" cy="1"/>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54" name="Line 35"/>
              <p:cNvSpPr>
                <a:spLocks noChangeShapeType="1"/>
              </p:cNvSpPr>
              <p:nvPr/>
            </p:nvSpPr>
            <p:spPr bwMode="auto">
              <a:xfrm>
                <a:off x="3390" y="2021"/>
                <a:ext cx="18" cy="1"/>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55" name="Line 36"/>
              <p:cNvSpPr>
                <a:spLocks noChangeShapeType="1"/>
              </p:cNvSpPr>
              <p:nvPr/>
            </p:nvSpPr>
            <p:spPr bwMode="auto">
              <a:xfrm>
                <a:off x="3390" y="2091"/>
                <a:ext cx="18" cy="1"/>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56" name="Line 37"/>
              <p:cNvSpPr>
                <a:spLocks noChangeShapeType="1"/>
              </p:cNvSpPr>
              <p:nvPr/>
            </p:nvSpPr>
            <p:spPr bwMode="auto">
              <a:xfrm>
                <a:off x="3390" y="2162"/>
                <a:ext cx="18" cy="1"/>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57" name="Line 38"/>
              <p:cNvSpPr>
                <a:spLocks noChangeShapeType="1"/>
              </p:cNvSpPr>
              <p:nvPr/>
            </p:nvSpPr>
            <p:spPr bwMode="auto">
              <a:xfrm>
                <a:off x="3390" y="2230"/>
                <a:ext cx="18" cy="1"/>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58" name="Line 39"/>
              <p:cNvSpPr>
                <a:spLocks noChangeShapeType="1"/>
              </p:cNvSpPr>
              <p:nvPr/>
            </p:nvSpPr>
            <p:spPr bwMode="auto">
              <a:xfrm>
                <a:off x="4752" y="2301"/>
                <a:ext cx="1" cy="9"/>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59" name="Line 40"/>
              <p:cNvSpPr>
                <a:spLocks noChangeShapeType="1"/>
              </p:cNvSpPr>
              <p:nvPr/>
            </p:nvSpPr>
            <p:spPr bwMode="auto">
              <a:xfrm>
                <a:off x="4602" y="2301"/>
                <a:ext cx="1" cy="9"/>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60" name="Line 41"/>
              <p:cNvSpPr>
                <a:spLocks noChangeShapeType="1"/>
              </p:cNvSpPr>
              <p:nvPr/>
            </p:nvSpPr>
            <p:spPr bwMode="auto">
              <a:xfrm>
                <a:off x="4454" y="2301"/>
                <a:ext cx="1" cy="9"/>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61" name="Line 42"/>
              <p:cNvSpPr>
                <a:spLocks noChangeShapeType="1"/>
              </p:cNvSpPr>
              <p:nvPr/>
            </p:nvSpPr>
            <p:spPr bwMode="auto">
              <a:xfrm>
                <a:off x="4304" y="2301"/>
                <a:ext cx="1" cy="9"/>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62" name="Line 43"/>
              <p:cNvSpPr>
                <a:spLocks noChangeShapeType="1"/>
              </p:cNvSpPr>
              <p:nvPr/>
            </p:nvSpPr>
            <p:spPr bwMode="auto">
              <a:xfrm>
                <a:off x="4155" y="2301"/>
                <a:ext cx="1" cy="9"/>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63" name="Line 44"/>
              <p:cNvSpPr>
                <a:spLocks noChangeShapeType="1"/>
              </p:cNvSpPr>
              <p:nvPr/>
            </p:nvSpPr>
            <p:spPr bwMode="auto">
              <a:xfrm>
                <a:off x="4005" y="2301"/>
                <a:ext cx="1" cy="9"/>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64" name="Line 45"/>
              <p:cNvSpPr>
                <a:spLocks noChangeShapeType="1"/>
              </p:cNvSpPr>
              <p:nvPr/>
            </p:nvSpPr>
            <p:spPr bwMode="auto">
              <a:xfrm>
                <a:off x="3857" y="2301"/>
                <a:ext cx="1" cy="9"/>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65" name="Line 46"/>
              <p:cNvSpPr>
                <a:spLocks noChangeShapeType="1"/>
              </p:cNvSpPr>
              <p:nvPr/>
            </p:nvSpPr>
            <p:spPr bwMode="auto">
              <a:xfrm>
                <a:off x="3707" y="2301"/>
                <a:ext cx="1" cy="9"/>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66" name="Line 47"/>
              <p:cNvSpPr>
                <a:spLocks noChangeShapeType="1"/>
              </p:cNvSpPr>
              <p:nvPr/>
            </p:nvSpPr>
            <p:spPr bwMode="auto">
              <a:xfrm>
                <a:off x="3558" y="2301"/>
                <a:ext cx="1" cy="9"/>
              </a:xfrm>
              <a:prstGeom prst="line">
                <a:avLst/>
              </a:prstGeom>
              <a:noFill/>
              <a:ln w="28575">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88144" name="Rectangle 48"/>
              <p:cNvSpPr>
                <a:spLocks noChangeArrowheads="1"/>
              </p:cNvSpPr>
              <p:nvPr/>
            </p:nvSpPr>
            <p:spPr bwMode="auto">
              <a:xfrm>
                <a:off x="4764" y="2330"/>
                <a:ext cx="148" cy="209"/>
              </a:xfrm>
              <a:prstGeom prst="rect">
                <a:avLst/>
              </a:prstGeom>
              <a:noFill/>
              <a:ln>
                <a:noFill/>
              </a:ln>
              <a:effectLst>
                <a:outerShdw dist="28398" dir="3806097" algn="ctr" rotWithShape="0">
                  <a:schemeClr val="bg2"/>
                </a:outerShdw>
              </a:effectLst>
            </p:spPr>
            <p:txBody>
              <a:bodyPr wrap="none" lIns="0" tIns="0" rIns="0" bIns="0">
                <a:spAutoFit/>
              </a:bodyPr>
              <a:lstStyle/>
              <a:p>
                <a:pPr algn="just">
                  <a:lnSpc>
                    <a:spcPct val="90000"/>
                  </a:lnSpc>
                  <a:spcBef>
                    <a:spcPts val="1000"/>
                  </a:spcBef>
                  <a:buFontTx/>
                  <a:buChar char="•"/>
                  <a:defRPr/>
                </a:pPr>
                <a:r>
                  <a:rPr lang="en-US" altLang="zh-CN" i="1">
                    <a:effectLst>
                      <a:outerShdw blurRad="38100" dist="38100" dir="2700000" algn="tl">
                        <a:srgbClr val="000000"/>
                      </a:outerShdw>
                    </a:effectLst>
                    <a:latin typeface="Times New Roman" pitchFamily="18" charset="0"/>
                  </a:rPr>
                  <a:t>X</a:t>
                </a:r>
                <a:endParaRPr lang="en-US" altLang="zh-CN" b="0" i="1">
                  <a:effectLst>
                    <a:outerShdw blurRad="38100" dist="38100" dir="2700000" algn="tl">
                      <a:srgbClr val="000000"/>
                    </a:outerShdw>
                  </a:effectLst>
                  <a:latin typeface="Times New Roman" pitchFamily="18" charset="0"/>
                </a:endParaRPr>
              </a:p>
            </p:txBody>
          </p:sp>
        </p:grpSp>
        <p:sp>
          <p:nvSpPr>
            <p:cNvPr id="29744" name="Rectangle 49"/>
            <p:cNvSpPr>
              <a:spLocks noChangeArrowheads="1"/>
            </p:cNvSpPr>
            <p:nvPr/>
          </p:nvSpPr>
          <p:spPr bwMode="auto">
            <a:xfrm>
              <a:off x="864" y="3456"/>
              <a:ext cx="1152" cy="266"/>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70000"/>
                </a:spcBef>
                <a:buFontTx/>
                <a:buChar char="•"/>
              </a:pPr>
              <a:r>
                <a:rPr lang="zh-CN" altLang="en-US" sz="2400">
                  <a:solidFill>
                    <a:srgbClr val="FF0000"/>
                  </a:solidFill>
                  <a:latin typeface="黑体" panose="02010609060101010101" pitchFamily="49" charset="-122"/>
                  <a:ea typeface="黑体" panose="02010609060101010101" pitchFamily="49" charset="-122"/>
                </a:rPr>
                <a:t>总体分布</a:t>
              </a:r>
            </a:p>
          </p:txBody>
        </p:sp>
      </p:grpSp>
      <p:grpSp>
        <p:nvGrpSpPr>
          <p:cNvPr id="29699" name="Group 106"/>
          <p:cNvGrpSpPr>
            <a:grpSpLocks/>
          </p:cNvGrpSpPr>
          <p:nvPr/>
        </p:nvGrpSpPr>
        <p:grpSpPr bwMode="auto">
          <a:xfrm>
            <a:off x="4064000" y="3509963"/>
            <a:ext cx="7531100" cy="2514600"/>
            <a:chOff x="1920" y="2256"/>
            <a:chExt cx="3558" cy="1584"/>
          </a:xfrm>
        </p:grpSpPr>
        <p:grpSp>
          <p:nvGrpSpPr>
            <p:cNvPr id="29704" name="Group 93"/>
            <p:cNvGrpSpPr>
              <a:grpSpLocks/>
            </p:cNvGrpSpPr>
            <p:nvPr/>
          </p:nvGrpSpPr>
          <p:grpSpPr bwMode="auto">
            <a:xfrm flipV="1">
              <a:off x="1920" y="3168"/>
              <a:ext cx="1632" cy="672"/>
              <a:chOff x="1825" y="2340"/>
              <a:chExt cx="1728" cy="793"/>
            </a:xfrm>
          </p:grpSpPr>
          <p:sp>
            <p:nvSpPr>
              <p:cNvPr id="29741" name="Freeform 94"/>
              <p:cNvSpPr>
                <a:spLocks/>
              </p:cNvSpPr>
              <p:nvPr/>
            </p:nvSpPr>
            <p:spPr bwMode="auto">
              <a:xfrm>
                <a:off x="1827" y="2374"/>
                <a:ext cx="1726" cy="759"/>
              </a:xfrm>
              <a:custGeom>
                <a:avLst/>
                <a:gdLst>
                  <a:gd name="T0" fmla="*/ 0 w 1726"/>
                  <a:gd name="T1" fmla="*/ 386 h 759"/>
                  <a:gd name="T2" fmla="*/ 86 w 1726"/>
                  <a:gd name="T3" fmla="*/ 282 h 759"/>
                  <a:gd name="T4" fmla="*/ 151 w 1726"/>
                  <a:gd name="T5" fmla="*/ 227 h 759"/>
                  <a:gd name="T6" fmla="*/ 224 w 1726"/>
                  <a:gd name="T7" fmla="*/ 175 h 759"/>
                  <a:gd name="T8" fmla="*/ 304 w 1726"/>
                  <a:gd name="T9" fmla="*/ 134 h 759"/>
                  <a:gd name="T10" fmla="*/ 394 w 1726"/>
                  <a:gd name="T11" fmla="*/ 93 h 759"/>
                  <a:gd name="T12" fmla="*/ 502 w 1726"/>
                  <a:gd name="T13" fmla="*/ 57 h 759"/>
                  <a:gd name="T14" fmla="*/ 646 w 1726"/>
                  <a:gd name="T15" fmla="*/ 20 h 759"/>
                  <a:gd name="T16" fmla="*/ 778 w 1726"/>
                  <a:gd name="T17" fmla="*/ 6 h 759"/>
                  <a:gd name="T18" fmla="*/ 896 w 1726"/>
                  <a:gd name="T19" fmla="*/ 2 h 759"/>
                  <a:gd name="T20" fmla="*/ 1021 w 1726"/>
                  <a:gd name="T21" fmla="*/ 14 h 759"/>
                  <a:gd name="T22" fmla="*/ 1132 w 1726"/>
                  <a:gd name="T23" fmla="*/ 36 h 759"/>
                  <a:gd name="T24" fmla="*/ 1236 w 1726"/>
                  <a:gd name="T25" fmla="*/ 79 h 759"/>
                  <a:gd name="T26" fmla="*/ 1342 w 1726"/>
                  <a:gd name="T27" fmla="*/ 147 h 759"/>
                  <a:gd name="T28" fmla="*/ 1426 w 1726"/>
                  <a:gd name="T29" fmla="*/ 225 h 759"/>
                  <a:gd name="T30" fmla="*/ 1472 w 1726"/>
                  <a:gd name="T31" fmla="*/ 277 h 759"/>
                  <a:gd name="T32" fmla="*/ 1594 w 1726"/>
                  <a:gd name="T33" fmla="*/ 94 h 759"/>
                  <a:gd name="T34" fmla="*/ 1596 w 1726"/>
                  <a:gd name="T35" fmla="*/ 197 h 759"/>
                  <a:gd name="T36" fmla="*/ 1605 w 1726"/>
                  <a:gd name="T37" fmla="*/ 300 h 759"/>
                  <a:gd name="T38" fmla="*/ 1624 w 1726"/>
                  <a:gd name="T39" fmla="*/ 398 h 759"/>
                  <a:gd name="T40" fmla="*/ 1651 w 1726"/>
                  <a:gd name="T41" fmla="*/ 499 h 759"/>
                  <a:gd name="T42" fmla="*/ 1706 w 1726"/>
                  <a:gd name="T43" fmla="*/ 627 h 759"/>
                  <a:gd name="T44" fmla="*/ 1685 w 1726"/>
                  <a:gd name="T45" fmla="*/ 685 h 759"/>
                  <a:gd name="T46" fmla="*/ 1601 w 1726"/>
                  <a:gd name="T47" fmla="*/ 667 h 759"/>
                  <a:gd name="T48" fmla="*/ 1534 w 1726"/>
                  <a:gd name="T49" fmla="*/ 664 h 759"/>
                  <a:gd name="T50" fmla="*/ 1469 w 1726"/>
                  <a:gd name="T51" fmla="*/ 671 h 759"/>
                  <a:gd name="T52" fmla="*/ 1403 w 1726"/>
                  <a:gd name="T53" fmla="*/ 690 h 759"/>
                  <a:gd name="T54" fmla="*/ 1330 w 1726"/>
                  <a:gd name="T55" fmla="*/ 723 h 759"/>
                  <a:gd name="T56" fmla="*/ 1259 w 1726"/>
                  <a:gd name="T57" fmla="*/ 687 h 759"/>
                  <a:gd name="T58" fmla="*/ 1345 w 1726"/>
                  <a:gd name="T59" fmla="*/ 482 h 759"/>
                  <a:gd name="T60" fmla="*/ 1237 w 1726"/>
                  <a:gd name="T61" fmla="*/ 396 h 759"/>
                  <a:gd name="T62" fmla="*/ 1131 w 1726"/>
                  <a:gd name="T63" fmla="*/ 328 h 759"/>
                  <a:gd name="T64" fmla="*/ 1036 w 1726"/>
                  <a:gd name="T65" fmla="*/ 277 h 759"/>
                  <a:gd name="T66" fmla="*/ 921 w 1726"/>
                  <a:gd name="T67" fmla="*/ 232 h 759"/>
                  <a:gd name="T68" fmla="*/ 811 w 1726"/>
                  <a:gd name="T69" fmla="*/ 209 h 759"/>
                  <a:gd name="T70" fmla="*/ 707 w 1726"/>
                  <a:gd name="T71" fmla="*/ 195 h 759"/>
                  <a:gd name="T72" fmla="*/ 587 w 1726"/>
                  <a:gd name="T73" fmla="*/ 201 h 759"/>
                  <a:gd name="T74" fmla="*/ 470 w 1726"/>
                  <a:gd name="T75" fmla="*/ 211 h 759"/>
                  <a:gd name="T76" fmla="*/ 334 w 1726"/>
                  <a:gd name="T77" fmla="*/ 232 h 759"/>
                  <a:gd name="T78" fmla="*/ 231 w 1726"/>
                  <a:gd name="T79" fmla="*/ 266 h 759"/>
                  <a:gd name="T80" fmla="*/ 158 w 1726"/>
                  <a:gd name="T81" fmla="*/ 301 h 759"/>
                  <a:gd name="T82" fmla="*/ 97 w 1726"/>
                  <a:gd name="T83" fmla="*/ 343 h 7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726" h="759">
                    <a:moveTo>
                      <a:pt x="7" y="425"/>
                    </a:moveTo>
                    <a:lnTo>
                      <a:pt x="0" y="386"/>
                    </a:lnTo>
                    <a:lnTo>
                      <a:pt x="52" y="320"/>
                    </a:lnTo>
                    <a:lnTo>
                      <a:pt x="86" y="282"/>
                    </a:lnTo>
                    <a:lnTo>
                      <a:pt x="122" y="255"/>
                    </a:lnTo>
                    <a:lnTo>
                      <a:pt x="151" y="227"/>
                    </a:lnTo>
                    <a:lnTo>
                      <a:pt x="190" y="200"/>
                    </a:lnTo>
                    <a:lnTo>
                      <a:pt x="224" y="175"/>
                    </a:lnTo>
                    <a:lnTo>
                      <a:pt x="269" y="153"/>
                    </a:lnTo>
                    <a:lnTo>
                      <a:pt x="304" y="134"/>
                    </a:lnTo>
                    <a:lnTo>
                      <a:pt x="341" y="113"/>
                    </a:lnTo>
                    <a:lnTo>
                      <a:pt x="394" y="93"/>
                    </a:lnTo>
                    <a:lnTo>
                      <a:pt x="443" y="75"/>
                    </a:lnTo>
                    <a:lnTo>
                      <a:pt x="502" y="57"/>
                    </a:lnTo>
                    <a:lnTo>
                      <a:pt x="581" y="34"/>
                    </a:lnTo>
                    <a:lnTo>
                      <a:pt x="646" y="20"/>
                    </a:lnTo>
                    <a:lnTo>
                      <a:pt x="700" y="14"/>
                    </a:lnTo>
                    <a:lnTo>
                      <a:pt x="778" y="6"/>
                    </a:lnTo>
                    <a:lnTo>
                      <a:pt x="837" y="0"/>
                    </a:lnTo>
                    <a:lnTo>
                      <a:pt x="896" y="2"/>
                    </a:lnTo>
                    <a:lnTo>
                      <a:pt x="958" y="4"/>
                    </a:lnTo>
                    <a:lnTo>
                      <a:pt x="1021" y="14"/>
                    </a:lnTo>
                    <a:lnTo>
                      <a:pt x="1076" y="22"/>
                    </a:lnTo>
                    <a:lnTo>
                      <a:pt x="1132" y="36"/>
                    </a:lnTo>
                    <a:lnTo>
                      <a:pt x="1185" y="57"/>
                    </a:lnTo>
                    <a:lnTo>
                      <a:pt x="1236" y="79"/>
                    </a:lnTo>
                    <a:lnTo>
                      <a:pt x="1290" y="108"/>
                    </a:lnTo>
                    <a:lnTo>
                      <a:pt x="1342" y="147"/>
                    </a:lnTo>
                    <a:lnTo>
                      <a:pt x="1382" y="181"/>
                    </a:lnTo>
                    <a:lnTo>
                      <a:pt x="1426" y="225"/>
                    </a:lnTo>
                    <a:lnTo>
                      <a:pt x="1457" y="258"/>
                    </a:lnTo>
                    <a:lnTo>
                      <a:pt x="1472" y="277"/>
                    </a:lnTo>
                    <a:lnTo>
                      <a:pt x="1582" y="46"/>
                    </a:lnTo>
                    <a:lnTo>
                      <a:pt x="1594" y="94"/>
                    </a:lnTo>
                    <a:lnTo>
                      <a:pt x="1594" y="147"/>
                    </a:lnTo>
                    <a:lnTo>
                      <a:pt x="1596" y="197"/>
                    </a:lnTo>
                    <a:lnTo>
                      <a:pt x="1600" y="247"/>
                    </a:lnTo>
                    <a:lnTo>
                      <a:pt x="1605" y="300"/>
                    </a:lnTo>
                    <a:lnTo>
                      <a:pt x="1615" y="354"/>
                    </a:lnTo>
                    <a:lnTo>
                      <a:pt x="1624" y="398"/>
                    </a:lnTo>
                    <a:lnTo>
                      <a:pt x="1637" y="450"/>
                    </a:lnTo>
                    <a:lnTo>
                      <a:pt x="1651" y="499"/>
                    </a:lnTo>
                    <a:lnTo>
                      <a:pt x="1671" y="561"/>
                    </a:lnTo>
                    <a:lnTo>
                      <a:pt x="1706" y="627"/>
                    </a:lnTo>
                    <a:lnTo>
                      <a:pt x="1725" y="698"/>
                    </a:lnTo>
                    <a:lnTo>
                      <a:pt x="1685" y="685"/>
                    </a:lnTo>
                    <a:lnTo>
                      <a:pt x="1646" y="676"/>
                    </a:lnTo>
                    <a:lnTo>
                      <a:pt x="1601" y="667"/>
                    </a:lnTo>
                    <a:lnTo>
                      <a:pt x="1559" y="663"/>
                    </a:lnTo>
                    <a:lnTo>
                      <a:pt x="1534" y="664"/>
                    </a:lnTo>
                    <a:lnTo>
                      <a:pt x="1507" y="666"/>
                    </a:lnTo>
                    <a:lnTo>
                      <a:pt x="1469" y="671"/>
                    </a:lnTo>
                    <a:lnTo>
                      <a:pt x="1434" y="681"/>
                    </a:lnTo>
                    <a:lnTo>
                      <a:pt x="1403" y="690"/>
                    </a:lnTo>
                    <a:lnTo>
                      <a:pt x="1367" y="707"/>
                    </a:lnTo>
                    <a:lnTo>
                      <a:pt x="1330" y="723"/>
                    </a:lnTo>
                    <a:lnTo>
                      <a:pt x="1277" y="758"/>
                    </a:lnTo>
                    <a:lnTo>
                      <a:pt x="1259" y="687"/>
                    </a:lnTo>
                    <a:lnTo>
                      <a:pt x="1362" y="500"/>
                    </a:lnTo>
                    <a:lnTo>
                      <a:pt x="1345" y="482"/>
                    </a:lnTo>
                    <a:lnTo>
                      <a:pt x="1286" y="434"/>
                    </a:lnTo>
                    <a:lnTo>
                      <a:pt x="1237" y="396"/>
                    </a:lnTo>
                    <a:lnTo>
                      <a:pt x="1172" y="350"/>
                    </a:lnTo>
                    <a:lnTo>
                      <a:pt x="1131" y="328"/>
                    </a:lnTo>
                    <a:lnTo>
                      <a:pt x="1092" y="305"/>
                    </a:lnTo>
                    <a:lnTo>
                      <a:pt x="1036" y="277"/>
                    </a:lnTo>
                    <a:lnTo>
                      <a:pt x="982" y="251"/>
                    </a:lnTo>
                    <a:lnTo>
                      <a:pt x="921" y="232"/>
                    </a:lnTo>
                    <a:lnTo>
                      <a:pt x="868" y="219"/>
                    </a:lnTo>
                    <a:lnTo>
                      <a:pt x="811" y="209"/>
                    </a:lnTo>
                    <a:lnTo>
                      <a:pt x="753" y="197"/>
                    </a:lnTo>
                    <a:lnTo>
                      <a:pt x="707" y="195"/>
                    </a:lnTo>
                    <a:lnTo>
                      <a:pt x="647" y="196"/>
                    </a:lnTo>
                    <a:lnTo>
                      <a:pt x="587" y="201"/>
                    </a:lnTo>
                    <a:lnTo>
                      <a:pt x="531" y="204"/>
                    </a:lnTo>
                    <a:lnTo>
                      <a:pt x="470" y="211"/>
                    </a:lnTo>
                    <a:lnTo>
                      <a:pt x="401" y="222"/>
                    </a:lnTo>
                    <a:lnTo>
                      <a:pt x="334" y="232"/>
                    </a:lnTo>
                    <a:lnTo>
                      <a:pt x="273" y="254"/>
                    </a:lnTo>
                    <a:lnTo>
                      <a:pt x="231" y="266"/>
                    </a:lnTo>
                    <a:lnTo>
                      <a:pt x="189" y="284"/>
                    </a:lnTo>
                    <a:lnTo>
                      <a:pt x="158" y="301"/>
                    </a:lnTo>
                    <a:lnTo>
                      <a:pt x="126" y="322"/>
                    </a:lnTo>
                    <a:lnTo>
                      <a:pt x="97" y="343"/>
                    </a:lnTo>
                    <a:lnTo>
                      <a:pt x="7" y="425"/>
                    </a:lnTo>
                  </a:path>
                </a:pathLst>
              </a:custGeom>
              <a:solidFill>
                <a:schemeClr val="accent2"/>
              </a:solidFill>
              <a:ln w="12700" cap="rnd" cmpd="sng">
                <a:solidFill>
                  <a:srgbClr val="000000"/>
                </a:solidFill>
                <a:prstDash val="solid"/>
                <a:round/>
                <a:headEnd type="none" w="med" len="med"/>
                <a:tailEnd type="none" w="med" len="med"/>
              </a:ln>
              <a:effectLst>
                <a:outerShdw dist="35921" dir="2700000" algn="ctr" rotWithShape="0">
                  <a:schemeClr val="bg2"/>
                </a:outerShdw>
              </a:effectLst>
            </p:spPr>
            <p:txBody>
              <a:bodyPr/>
              <a:lstStyle/>
              <a:p>
                <a:endParaRPr lang="zh-CN" altLang="en-US"/>
              </a:p>
            </p:txBody>
          </p:sp>
          <p:sp>
            <p:nvSpPr>
              <p:cNvPr id="29742" name="Freeform 95"/>
              <p:cNvSpPr>
                <a:spLocks/>
              </p:cNvSpPr>
              <p:nvPr/>
            </p:nvSpPr>
            <p:spPr bwMode="auto">
              <a:xfrm>
                <a:off x="1825" y="2340"/>
                <a:ext cx="1708" cy="717"/>
              </a:xfrm>
              <a:custGeom>
                <a:avLst/>
                <a:gdLst>
                  <a:gd name="T0" fmla="*/ 57 w 1708"/>
                  <a:gd name="T1" fmla="*/ 326 h 718"/>
                  <a:gd name="T2" fmla="*/ 117 w 1708"/>
                  <a:gd name="T3" fmla="*/ 264 h 718"/>
                  <a:gd name="T4" fmla="*/ 183 w 1708"/>
                  <a:gd name="T5" fmla="*/ 210 h 718"/>
                  <a:gd name="T6" fmla="*/ 263 w 1708"/>
                  <a:gd name="T7" fmla="*/ 156 h 718"/>
                  <a:gd name="T8" fmla="*/ 336 w 1708"/>
                  <a:gd name="T9" fmla="*/ 117 h 718"/>
                  <a:gd name="T10" fmla="*/ 438 w 1708"/>
                  <a:gd name="T11" fmla="*/ 79 h 718"/>
                  <a:gd name="T12" fmla="*/ 575 w 1708"/>
                  <a:gd name="T13" fmla="*/ 37 h 718"/>
                  <a:gd name="T14" fmla="*/ 694 w 1708"/>
                  <a:gd name="T15" fmla="*/ 16 h 718"/>
                  <a:gd name="T16" fmla="*/ 831 w 1708"/>
                  <a:gd name="T17" fmla="*/ 0 h 718"/>
                  <a:gd name="T18" fmla="*/ 951 w 1708"/>
                  <a:gd name="T19" fmla="*/ 2 h 718"/>
                  <a:gd name="T20" fmla="*/ 1069 w 1708"/>
                  <a:gd name="T21" fmla="*/ 17 h 718"/>
                  <a:gd name="T22" fmla="*/ 1176 w 1708"/>
                  <a:gd name="T23" fmla="*/ 49 h 718"/>
                  <a:gd name="T24" fmla="*/ 1280 w 1708"/>
                  <a:gd name="T25" fmla="*/ 96 h 718"/>
                  <a:gd name="T26" fmla="*/ 1371 w 1708"/>
                  <a:gd name="T27" fmla="*/ 164 h 718"/>
                  <a:gd name="T28" fmla="*/ 1445 w 1708"/>
                  <a:gd name="T29" fmla="*/ 236 h 718"/>
                  <a:gd name="T30" fmla="*/ 1583 w 1708"/>
                  <a:gd name="T31" fmla="*/ 78 h 718"/>
                  <a:gd name="T32" fmla="*/ 1583 w 1708"/>
                  <a:gd name="T33" fmla="*/ 176 h 718"/>
                  <a:gd name="T34" fmla="*/ 1592 w 1708"/>
                  <a:gd name="T35" fmla="*/ 274 h 718"/>
                  <a:gd name="T36" fmla="*/ 1609 w 1708"/>
                  <a:gd name="T37" fmla="*/ 365 h 718"/>
                  <a:gd name="T38" fmla="*/ 1635 w 1708"/>
                  <a:gd name="T39" fmla="*/ 461 h 718"/>
                  <a:gd name="T40" fmla="*/ 1674 w 1708"/>
                  <a:gd name="T41" fmla="*/ 573 h 718"/>
                  <a:gd name="T42" fmla="*/ 1707 w 1708"/>
                  <a:gd name="T43" fmla="*/ 653 h 718"/>
                  <a:gd name="T44" fmla="*/ 1628 w 1708"/>
                  <a:gd name="T45" fmla="*/ 631 h 718"/>
                  <a:gd name="T46" fmla="*/ 1542 w 1708"/>
                  <a:gd name="T47" fmla="*/ 620 h 718"/>
                  <a:gd name="T48" fmla="*/ 1491 w 1708"/>
                  <a:gd name="T49" fmla="*/ 623 h 718"/>
                  <a:gd name="T50" fmla="*/ 1417 w 1708"/>
                  <a:gd name="T51" fmla="*/ 638 h 718"/>
                  <a:gd name="T52" fmla="*/ 1350 w 1708"/>
                  <a:gd name="T53" fmla="*/ 665 h 718"/>
                  <a:gd name="T54" fmla="*/ 1260 w 1708"/>
                  <a:gd name="T55" fmla="*/ 714 h 718"/>
                  <a:gd name="T56" fmla="*/ 1332 w 1708"/>
                  <a:gd name="T57" fmla="*/ 450 h 718"/>
                  <a:gd name="T58" fmla="*/ 1224 w 1708"/>
                  <a:gd name="T59" fmla="*/ 369 h 718"/>
                  <a:gd name="T60" fmla="*/ 1119 w 1708"/>
                  <a:gd name="T61" fmla="*/ 308 h 718"/>
                  <a:gd name="T62" fmla="*/ 1026 w 1708"/>
                  <a:gd name="T63" fmla="*/ 261 h 718"/>
                  <a:gd name="T64" fmla="*/ 911 w 1708"/>
                  <a:gd name="T65" fmla="*/ 220 h 718"/>
                  <a:gd name="T66" fmla="*/ 802 w 1708"/>
                  <a:gd name="T67" fmla="*/ 200 h 718"/>
                  <a:gd name="T68" fmla="*/ 699 w 1708"/>
                  <a:gd name="T69" fmla="*/ 189 h 718"/>
                  <a:gd name="T70" fmla="*/ 579 w 1708"/>
                  <a:gd name="T71" fmla="*/ 196 h 718"/>
                  <a:gd name="T72" fmla="*/ 462 w 1708"/>
                  <a:gd name="T73" fmla="*/ 208 h 718"/>
                  <a:gd name="T74" fmla="*/ 327 w 1708"/>
                  <a:gd name="T75" fmla="*/ 230 h 718"/>
                  <a:gd name="T76" fmla="*/ 224 w 1708"/>
                  <a:gd name="T77" fmla="*/ 263 h 718"/>
                  <a:gd name="T78" fmla="*/ 148 w 1708"/>
                  <a:gd name="T79" fmla="*/ 299 h 718"/>
                  <a:gd name="T80" fmla="*/ 91 w 1708"/>
                  <a:gd name="T81" fmla="*/ 340 h 7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08" h="718">
                    <a:moveTo>
                      <a:pt x="0" y="421"/>
                    </a:moveTo>
                    <a:lnTo>
                      <a:pt x="57" y="326"/>
                    </a:lnTo>
                    <a:lnTo>
                      <a:pt x="84" y="296"/>
                    </a:lnTo>
                    <a:lnTo>
                      <a:pt x="117" y="264"/>
                    </a:lnTo>
                    <a:lnTo>
                      <a:pt x="146" y="239"/>
                    </a:lnTo>
                    <a:lnTo>
                      <a:pt x="183" y="210"/>
                    </a:lnTo>
                    <a:lnTo>
                      <a:pt x="219" y="183"/>
                    </a:lnTo>
                    <a:lnTo>
                      <a:pt x="263" y="156"/>
                    </a:lnTo>
                    <a:lnTo>
                      <a:pt x="299" y="137"/>
                    </a:lnTo>
                    <a:lnTo>
                      <a:pt x="336" y="117"/>
                    </a:lnTo>
                    <a:lnTo>
                      <a:pt x="388" y="95"/>
                    </a:lnTo>
                    <a:lnTo>
                      <a:pt x="438" y="79"/>
                    </a:lnTo>
                    <a:lnTo>
                      <a:pt x="496" y="61"/>
                    </a:lnTo>
                    <a:lnTo>
                      <a:pt x="575" y="37"/>
                    </a:lnTo>
                    <a:lnTo>
                      <a:pt x="640" y="23"/>
                    </a:lnTo>
                    <a:lnTo>
                      <a:pt x="694" y="16"/>
                    </a:lnTo>
                    <a:lnTo>
                      <a:pt x="771" y="6"/>
                    </a:lnTo>
                    <a:lnTo>
                      <a:pt x="831" y="0"/>
                    </a:lnTo>
                    <a:lnTo>
                      <a:pt x="889" y="1"/>
                    </a:lnTo>
                    <a:lnTo>
                      <a:pt x="951" y="2"/>
                    </a:lnTo>
                    <a:lnTo>
                      <a:pt x="1013" y="10"/>
                    </a:lnTo>
                    <a:lnTo>
                      <a:pt x="1069" y="17"/>
                    </a:lnTo>
                    <a:lnTo>
                      <a:pt x="1124" y="30"/>
                    </a:lnTo>
                    <a:lnTo>
                      <a:pt x="1176" y="49"/>
                    </a:lnTo>
                    <a:lnTo>
                      <a:pt x="1228" y="69"/>
                    </a:lnTo>
                    <a:lnTo>
                      <a:pt x="1280" y="96"/>
                    </a:lnTo>
                    <a:lnTo>
                      <a:pt x="1332" y="132"/>
                    </a:lnTo>
                    <a:lnTo>
                      <a:pt x="1371" y="164"/>
                    </a:lnTo>
                    <a:lnTo>
                      <a:pt x="1414" y="205"/>
                    </a:lnTo>
                    <a:lnTo>
                      <a:pt x="1445" y="236"/>
                    </a:lnTo>
                    <a:lnTo>
                      <a:pt x="1488" y="281"/>
                    </a:lnTo>
                    <a:lnTo>
                      <a:pt x="1583" y="78"/>
                    </a:lnTo>
                    <a:lnTo>
                      <a:pt x="1582" y="129"/>
                    </a:lnTo>
                    <a:lnTo>
                      <a:pt x="1583" y="176"/>
                    </a:lnTo>
                    <a:lnTo>
                      <a:pt x="1587" y="224"/>
                    </a:lnTo>
                    <a:lnTo>
                      <a:pt x="1592" y="274"/>
                    </a:lnTo>
                    <a:lnTo>
                      <a:pt x="1601" y="326"/>
                    </a:lnTo>
                    <a:lnTo>
                      <a:pt x="1609" y="368"/>
                    </a:lnTo>
                    <a:lnTo>
                      <a:pt x="1622" y="417"/>
                    </a:lnTo>
                    <a:lnTo>
                      <a:pt x="1635" y="464"/>
                    </a:lnTo>
                    <a:lnTo>
                      <a:pt x="1655" y="523"/>
                    </a:lnTo>
                    <a:lnTo>
                      <a:pt x="1674" y="576"/>
                    </a:lnTo>
                    <a:lnTo>
                      <a:pt x="1689" y="611"/>
                    </a:lnTo>
                    <a:lnTo>
                      <a:pt x="1707" y="656"/>
                    </a:lnTo>
                    <a:lnTo>
                      <a:pt x="1668" y="643"/>
                    </a:lnTo>
                    <a:lnTo>
                      <a:pt x="1628" y="634"/>
                    </a:lnTo>
                    <a:lnTo>
                      <a:pt x="1583" y="626"/>
                    </a:lnTo>
                    <a:lnTo>
                      <a:pt x="1542" y="623"/>
                    </a:lnTo>
                    <a:lnTo>
                      <a:pt x="1516" y="623"/>
                    </a:lnTo>
                    <a:lnTo>
                      <a:pt x="1491" y="626"/>
                    </a:lnTo>
                    <a:lnTo>
                      <a:pt x="1452" y="632"/>
                    </a:lnTo>
                    <a:lnTo>
                      <a:pt x="1417" y="641"/>
                    </a:lnTo>
                    <a:lnTo>
                      <a:pt x="1386" y="650"/>
                    </a:lnTo>
                    <a:lnTo>
                      <a:pt x="1350" y="668"/>
                    </a:lnTo>
                    <a:lnTo>
                      <a:pt x="1313" y="684"/>
                    </a:lnTo>
                    <a:lnTo>
                      <a:pt x="1260" y="717"/>
                    </a:lnTo>
                    <a:lnTo>
                      <a:pt x="1381" y="493"/>
                    </a:lnTo>
                    <a:lnTo>
                      <a:pt x="1332" y="453"/>
                    </a:lnTo>
                    <a:lnTo>
                      <a:pt x="1274" y="408"/>
                    </a:lnTo>
                    <a:lnTo>
                      <a:pt x="1224" y="372"/>
                    </a:lnTo>
                    <a:lnTo>
                      <a:pt x="1160" y="330"/>
                    </a:lnTo>
                    <a:lnTo>
                      <a:pt x="1119" y="308"/>
                    </a:lnTo>
                    <a:lnTo>
                      <a:pt x="1081" y="287"/>
                    </a:lnTo>
                    <a:lnTo>
                      <a:pt x="1026" y="261"/>
                    </a:lnTo>
                    <a:lnTo>
                      <a:pt x="972" y="238"/>
                    </a:lnTo>
                    <a:lnTo>
                      <a:pt x="911" y="220"/>
                    </a:lnTo>
                    <a:lnTo>
                      <a:pt x="859" y="209"/>
                    </a:lnTo>
                    <a:lnTo>
                      <a:pt x="802" y="200"/>
                    </a:lnTo>
                    <a:lnTo>
                      <a:pt x="744" y="190"/>
                    </a:lnTo>
                    <a:lnTo>
                      <a:pt x="699" y="189"/>
                    </a:lnTo>
                    <a:lnTo>
                      <a:pt x="640" y="191"/>
                    </a:lnTo>
                    <a:lnTo>
                      <a:pt x="579" y="196"/>
                    </a:lnTo>
                    <a:lnTo>
                      <a:pt x="523" y="200"/>
                    </a:lnTo>
                    <a:lnTo>
                      <a:pt x="462" y="208"/>
                    </a:lnTo>
                    <a:lnTo>
                      <a:pt x="393" y="218"/>
                    </a:lnTo>
                    <a:lnTo>
                      <a:pt x="327" y="230"/>
                    </a:lnTo>
                    <a:lnTo>
                      <a:pt x="267" y="252"/>
                    </a:lnTo>
                    <a:lnTo>
                      <a:pt x="224" y="263"/>
                    </a:lnTo>
                    <a:lnTo>
                      <a:pt x="182" y="281"/>
                    </a:lnTo>
                    <a:lnTo>
                      <a:pt x="148" y="299"/>
                    </a:lnTo>
                    <a:lnTo>
                      <a:pt x="117" y="317"/>
                    </a:lnTo>
                    <a:lnTo>
                      <a:pt x="91" y="340"/>
                    </a:lnTo>
                    <a:lnTo>
                      <a:pt x="0" y="421"/>
                    </a:lnTo>
                  </a:path>
                </a:pathLst>
              </a:custGeom>
              <a:solidFill>
                <a:schemeClr val="accent2"/>
              </a:solidFill>
              <a:ln w="12700" cap="rnd" cmpd="sng">
                <a:solidFill>
                  <a:srgbClr val="000000"/>
                </a:solidFill>
                <a:prstDash val="solid"/>
                <a:round/>
                <a:headEnd type="none" w="med" len="med"/>
                <a:tailEnd type="none" w="med" len="med"/>
              </a:ln>
              <a:effectLst>
                <a:outerShdw dist="35921" dir="2700000" algn="ctr" rotWithShape="0">
                  <a:schemeClr val="bg2"/>
                </a:outerShdw>
              </a:effectLst>
            </p:spPr>
            <p:txBody>
              <a:bodyPr/>
              <a:lstStyle/>
              <a:p>
                <a:endParaRPr lang="zh-CN" altLang="en-US"/>
              </a:p>
            </p:txBody>
          </p:sp>
        </p:grpSp>
        <p:grpSp>
          <p:nvGrpSpPr>
            <p:cNvPr id="29705" name="Group 105"/>
            <p:cNvGrpSpPr>
              <a:grpSpLocks/>
            </p:cNvGrpSpPr>
            <p:nvPr/>
          </p:nvGrpSpPr>
          <p:grpSpPr bwMode="auto">
            <a:xfrm>
              <a:off x="2448" y="2256"/>
              <a:ext cx="3030" cy="1322"/>
              <a:chOff x="2448" y="2256"/>
              <a:chExt cx="3030" cy="1322"/>
            </a:xfrm>
          </p:grpSpPr>
          <p:sp>
            <p:nvSpPr>
              <p:cNvPr id="29706" name="Rectangle 80"/>
              <p:cNvSpPr>
                <a:spLocks noChangeArrowheads="1"/>
              </p:cNvSpPr>
              <p:nvPr/>
            </p:nvSpPr>
            <p:spPr bwMode="auto">
              <a:xfrm>
                <a:off x="2448" y="2256"/>
                <a:ext cx="822"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buFontTx/>
                  <a:buChar char="•"/>
                </a:pPr>
                <a:r>
                  <a:rPr lang="en-US" altLang="zh-CN" sz="2400" b="0" i="1">
                    <a:latin typeface="Times New Roman" panose="02020603050405020304" pitchFamily="18" charset="0"/>
                    <a:ea typeface="仿宋" panose="02010609060101010101" pitchFamily="49" charset="-122"/>
                  </a:rPr>
                  <a:t>n</a:t>
                </a:r>
                <a:r>
                  <a:rPr lang="en-US" altLang="zh-CN" sz="2400" b="0">
                    <a:latin typeface="Times New Roman" panose="02020603050405020304" pitchFamily="18" charset="0"/>
                    <a:ea typeface="仿宋" panose="02010609060101010101" pitchFamily="49" charset="-122"/>
                  </a:rPr>
                  <a:t> = 4</a:t>
                </a:r>
              </a:p>
            </p:txBody>
          </p:sp>
          <p:sp>
            <p:nvSpPr>
              <p:cNvPr id="29707" name="Rectangle 51"/>
              <p:cNvSpPr>
                <a:spLocks noChangeArrowheads="1"/>
              </p:cNvSpPr>
              <p:nvPr/>
            </p:nvSpPr>
            <p:spPr bwMode="auto">
              <a:xfrm>
                <a:off x="3504" y="3312"/>
                <a:ext cx="1248" cy="26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70000"/>
                  </a:spcBef>
                  <a:buFontTx/>
                  <a:buChar char="•"/>
                </a:pPr>
                <a:r>
                  <a:rPr lang="zh-CN" altLang="en-US" sz="2400">
                    <a:solidFill>
                      <a:srgbClr val="FF0000"/>
                    </a:solidFill>
                    <a:latin typeface="黑体" panose="02010609060101010101" pitchFamily="49" charset="-122"/>
                    <a:ea typeface="黑体" panose="02010609060101010101" pitchFamily="49" charset="-122"/>
                  </a:rPr>
                  <a:t>抽样分布</a:t>
                </a:r>
              </a:p>
            </p:txBody>
          </p:sp>
          <p:grpSp>
            <p:nvGrpSpPr>
              <p:cNvPr id="29708" name="Group 53"/>
              <p:cNvGrpSpPr>
                <a:grpSpLocks/>
              </p:cNvGrpSpPr>
              <p:nvPr/>
            </p:nvGrpSpPr>
            <p:grpSpPr bwMode="auto">
              <a:xfrm>
                <a:off x="3382" y="2483"/>
                <a:ext cx="1465" cy="538"/>
                <a:chOff x="3422" y="3251"/>
                <a:chExt cx="1465" cy="538"/>
              </a:xfrm>
            </p:grpSpPr>
            <p:sp>
              <p:nvSpPr>
                <p:cNvPr id="29739" name="Freeform 54"/>
                <p:cNvSpPr>
                  <a:spLocks/>
                </p:cNvSpPr>
                <p:nvPr/>
              </p:nvSpPr>
              <p:spPr bwMode="auto">
                <a:xfrm>
                  <a:off x="4157" y="3251"/>
                  <a:ext cx="730" cy="538"/>
                </a:xfrm>
                <a:custGeom>
                  <a:avLst/>
                  <a:gdLst>
                    <a:gd name="T0" fmla="*/ 730 w 730"/>
                    <a:gd name="T1" fmla="*/ 538 h 538"/>
                    <a:gd name="T2" fmla="*/ 653 w 730"/>
                    <a:gd name="T3" fmla="*/ 532 h 538"/>
                    <a:gd name="T4" fmla="*/ 615 w 730"/>
                    <a:gd name="T5" fmla="*/ 525 h 538"/>
                    <a:gd name="T6" fmla="*/ 577 w 730"/>
                    <a:gd name="T7" fmla="*/ 516 h 538"/>
                    <a:gd name="T8" fmla="*/ 539 w 730"/>
                    <a:gd name="T9" fmla="*/ 504 h 538"/>
                    <a:gd name="T10" fmla="*/ 500 w 730"/>
                    <a:gd name="T11" fmla="*/ 487 h 538"/>
                    <a:gd name="T12" fmla="*/ 461 w 730"/>
                    <a:gd name="T13" fmla="*/ 466 h 538"/>
                    <a:gd name="T14" fmla="*/ 384 w 730"/>
                    <a:gd name="T15" fmla="*/ 403 h 538"/>
                    <a:gd name="T16" fmla="*/ 308 w 730"/>
                    <a:gd name="T17" fmla="*/ 315 h 538"/>
                    <a:gd name="T18" fmla="*/ 231 w 730"/>
                    <a:gd name="T19" fmla="*/ 209 h 538"/>
                    <a:gd name="T20" fmla="*/ 191 w 730"/>
                    <a:gd name="T21" fmla="*/ 156 h 538"/>
                    <a:gd name="T22" fmla="*/ 153 w 730"/>
                    <a:gd name="T23" fmla="*/ 105 h 538"/>
                    <a:gd name="T24" fmla="*/ 115 w 730"/>
                    <a:gd name="T25" fmla="*/ 63 h 538"/>
                    <a:gd name="T26" fmla="*/ 76 w 730"/>
                    <a:gd name="T27" fmla="*/ 27 h 538"/>
                    <a:gd name="T28" fmla="*/ 38 w 730"/>
                    <a:gd name="T29" fmla="*/ 6 h 538"/>
                    <a:gd name="T30" fmla="*/ 0 w 730"/>
                    <a:gd name="T31" fmla="*/ 0 h 5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30" h="538">
                      <a:moveTo>
                        <a:pt x="730" y="538"/>
                      </a:moveTo>
                      <a:lnTo>
                        <a:pt x="653" y="532"/>
                      </a:lnTo>
                      <a:lnTo>
                        <a:pt x="615" y="525"/>
                      </a:lnTo>
                      <a:lnTo>
                        <a:pt x="577" y="516"/>
                      </a:lnTo>
                      <a:lnTo>
                        <a:pt x="539" y="504"/>
                      </a:lnTo>
                      <a:lnTo>
                        <a:pt x="500" y="487"/>
                      </a:lnTo>
                      <a:lnTo>
                        <a:pt x="461" y="466"/>
                      </a:lnTo>
                      <a:lnTo>
                        <a:pt x="384" y="403"/>
                      </a:lnTo>
                      <a:lnTo>
                        <a:pt x="308" y="315"/>
                      </a:lnTo>
                      <a:lnTo>
                        <a:pt x="231" y="209"/>
                      </a:lnTo>
                      <a:lnTo>
                        <a:pt x="191" y="156"/>
                      </a:lnTo>
                      <a:lnTo>
                        <a:pt x="153" y="105"/>
                      </a:lnTo>
                      <a:lnTo>
                        <a:pt x="115" y="63"/>
                      </a:lnTo>
                      <a:lnTo>
                        <a:pt x="76" y="27"/>
                      </a:lnTo>
                      <a:lnTo>
                        <a:pt x="38" y="6"/>
                      </a:lnTo>
                      <a:lnTo>
                        <a:pt x="0" y="0"/>
                      </a:lnTo>
                    </a:path>
                  </a:pathLst>
                </a:custGeom>
                <a:noFill/>
                <a:ln w="57150" cmpd="sng">
                  <a:solidFill>
                    <a:srgbClr val="FF00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40" name="Freeform 55"/>
                <p:cNvSpPr>
                  <a:spLocks/>
                </p:cNvSpPr>
                <p:nvPr/>
              </p:nvSpPr>
              <p:spPr bwMode="auto">
                <a:xfrm>
                  <a:off x="3422" y="3251"/>
                  <a:ext cx="735" cy="538"/>
                </a:xfrm>
                <a:custGeom>
                  <a:avLst/>
                  <a:gdLst>
                    <a:gd name="T0" fmla="*/ 0 w 735"/>
                    <a:gd name="T1" fmla="*/ 538 h 538"/>
                    <a:gd name="T2" fmla="*/ 78 w 735"/>
                    <a:gd name="T3" fmla="*/ 532 h 538"/>
                    <a:gd name="T4" fmla="*/ 116 w 735"/>
                    <a:gd name="T5" fmla="*/ 525 h 538"/>
                    <a:gd name="T6" fmla="*/ 155 w 735"/>
                    <a:gd name="T7" fmla="*/ 516 h 538"/>
                    <a:gd name="T8" fmla="*/ 195 w 735"/>
                    <a:gd name="T9" fmla="*/ 504 h 538"/>
                    <a:gd name="T10" fmla="*/ 233 w 735"/>
                    <a:gd name="T11" fmla="*/ 487 h 538"/>
                    <a:gd name="T12" fmla="*/ 271 w 735"/>
                    <a:gd name="T13" fmla="*/ 466 h 538"/>
                    <a:gd name="T14" fmla="*/ 349 w 735"/>
                    <a:gd name="T15" fmla="*/ 403 h 538"/>
                    <a:gd name="T16" fmla="*/ 426 w 735"/>
                    <a:gd name="T17" fmla="*/ 315 h 538"/>
                    <a:gd name="T18" fmla="*/ 502 w 735"/>
                    <a:gd name="T19" fmla="*/ 209 h 538"/>
                    <a:gd name="T20" fmla="*/ 542 w 735"/>
                    <a:gd name="T21" fmla="*/ 156 h 538"/>
                    <a:gd name="T22" fmla="*/ 580 w 735"/>
                    <a:gd name="T23" fmla="*/ 105 h 538"/>
                    <a:gd name="T24" fmla="*/ 619 w 735"/>
                    <a:gd name="T25" fmla="*/ 63 h 538"/>
                    <a:gd name="T26" fmla="*/ 657 w 735"/>
                    <a:gd name="T27" fmla="*/ 27 h 538"/>
                    <a:gd name="T28" fmla="*/ 697 w 735"/>
                    <a:gd name="T29" fmla="*/ 6 h 538"/>
                    <a:gd name="T30" fmla="*/ 735 w 735"/>
                    <a:gd name="T31" fmla="*/ 0 h 5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35" h="538">
                      <a:moveTo>
                        <a:pt x="0" y="538"/>
                      </a:moveTo>
                      <a:lnTo>
                        <a:pt x="78" y="532"/>
                      </a:lnTo>
                      <a:lnTo>
                        <a:pt x="116" y="525"/>
                      </a:lnTo>
                      <a:lnTo>
                        <a:pt x="155" y="516"/>
                      </a:lnTo>
                      <a:lnTo>
                        <a:pt x="195" y="504"/>
                      </a:lnTo>
                      <a:lnTo>
                        <a:pt x="233" y="487"/>
                      </a:lnTo>
                      <a:lnTo>
                        <a:pt x="271" y="466"/>
                      </a:lnTo>
                      <a:lnTo>
                        <a:pt x="349" y="403"/>
                      </a:lnTo>
                      <a:lnTo>
                        <a:pt x="426" y="315"/>
                      </a:lnTo>
                      <a:lnTo>
                        <a:pt x="502" y="209"/>
                      </a:lnTo>
                      <a:lnTo>
                        <a:pt x="542" y="156"/>
                      </a:lnTo>
                      <a:lnTo>
                        <a:pt x="580" y="105"/>
                      </a:lnTo>
                      <a:lnTo>
                        <a:pt x="619" y="63"/>
                      </a:lnTo>
                      <a:lnTo>
                        <a:pt x="657" y="27"/>
                      </a:lnTo>
                      <a:lnTo>
                        <a:pt x="697" y="6"/>
                      </a:lnTo>
                      <a:lnTo>
                        <a:pt x="735" y="0"/>
                      </a:lnTo>
                    </a:path>
                  </a:pathLst>
                </a:custGeom>
                <a:noFill/>
                <a:ln w="57150" cmpd="sng">
                  <a:solidFill>
                    <a:srgbClr val="FF00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709" name="Group 56"/>
              <p:cNvGrpSpPr>
                <a:grpSpLocks/>
              </p:cNvGrpSpPr>
              <p:nvPr/>
            </p:nvGrpSpPr>
            <p:grpSpPr bwMode="auto">
              <a:xfrm>
                <a:off x="3648" y="2304"/>
                <a:ext cx="934" cy="717"/>
                <a:chOff x="3688" y="3072"/>
                <a:chExt cx="934" cy="717"/>
              </a:xfrm>
            </p:grpSpPr>
            <p:sp>
              <p:nvSpPr>
                <p:cNvPr id="29737" name="Freeform 57"/>
                <p:cNvSpPr>
                  <a:spLocks/>
                </p:cNvSpPr>
                <p:nvPr/>
              </p:nvSpPr>
              <p:spPr bwMode="auto">
                <a:xfrm>
                  <a:off x="4155" y="3072"/>
                  <a:ext cx="466" cy="717"/>
                </a:xfrm>
                <a:custGeom>
                  <a:avLst/>
                  <a:gdLst>
                    <a:gd name="T0" fmla="*/ 464 w 467"/>
                    <a:gd name="T1" fmla="*/ 717 h 717"/>
                    <a:gd name="T2" fmla="*/ 415 w 467"/>
                    <a:gd name="T3" fmla="*/ 709 h 717"/>
                    <a:gd name="T4" fmla="*/ 391 w 467"/>
                    <a:gd name="T5" fmla="*/ 700 h 717"/>
                    <a:gd name="T6" fmla="*/ 366 w 467"/>
                    <a:gd name="T7" fmla="*/ 689 h 717"/>
                    <a:gd name="T8" fmla="*/ 342 w 467"/>
                    <a:gd name="T9" fmla="*/ 672 h 717"/>
                    <a:gd name="T10" fmla="*/ 316 w 467"/>
                    <a:gd name="T11" fmla="*/ 649 h 717"/>
                    <a:gd name="T12" fmla="*/ 291 w 467"/>
                    <a:gd name="T13" fmla="*/ 620 h 717"/>
                    <a:gd name="T14" fmla="*/ 242 w 467"/>
                    <a:gd name="T15" fmla="*/ 538 h 717"/>
                    <a:gd name="T16" fmla="*/ 196 w 467"/>
                    <a:gd name="T17" fmla="*/ 420 h 717"/>
                    <a:gd name="T18" fmla="*/ 147 w 467"/>
                    <a:gd name="T19" fmla="*/ 280 h 717"/>
                    <a:gd name="T20" fmla="*/ 123 w 467"/>
                    <a:gd name="T21" fmla="*/ 208 h 717"/>
                    <a:gd name="T22" fmla="*/ 98 w 467"/>
                    <a:gd name="T23" fmla="*/ 142 h 717"/>
                    <a:gd name="T24" fmla="*/ 74 w 467"/>
                    <a:gd name="T25" fmla="*/ 84 h 717"/>
                    <a:gd name="T26" fmla="*/ 49 w 467"/>
                    <a:gd name="T27" fmla="*/ 38 h 717"/>
                    <a:gd name="T28" fmla="*/ 25 w 467"/>
                    <a:gd name="T29" fmla="*/ 9 h 717"/>
                    <a:gd name="T30" fmla="*/ 0 w 467"/>
                    <a:gd name="T31" fmla="*/ 0 h 7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7" h="717">
                      <a:moveTo>
                        <a:pt x="467" y="717"/>
                      </a:moveTo>
                      <a:lnTo>
                        <a:pt x="418" y="709"/>
                      </a:lnTo>
                      <a:lnTo>
                        <a:pt x="394" y="700"/>
                      </a:lnTo>
                      <a:lnTo>
                        <a:pt x="369" y="689"/>
                      </a:lnTo>
                      <a:lnTo>
                        <a:pt x="345" y="672"/>
                      </a:lnTo>
                      <a:lnTo>
                        <a:pt x="319" y="649"/>
                      </a:lnTo>
                      <a:lnTo>
                        <a:pt x="294" y="620"/>
                      </a:lnTo>
                      <a:lnTo>
                        <a:pt x="245" y="538"/>
                      </a:lnTo>
                      <a:lnTo>
                        <a:pt x="196" y="420"/>
                      </a:lnTo>
                      <a:lnTo>
                        <a:pt x="147" y="280"/>
                      </a:lnTo>
                      <a:lnTo>
                        <a:pt x="123" y="208"/>
                      </a:lnTo>
                      <a:lnTo>
                        <a:pt x="98" y="142"/>
                      </a:lnTo>
                      <a:lnTo>
                        <a:pt x="74" y="84"/>
                      </a:lnTo>
                      <a:lnTo>
                        <a:pt x="49" y="38"/>
                      </a:lnTo>
                      <a:lnTo>
                        <a:pt x="25" y="9"/>
                      </a:lnTo>
                      <a:lnTo>
                        <a:pt x="0" y="0"/>
                      </a:lnTo>
                    </a:path>
                  </a:pathLst>
                </a:custGeom>
                <a:noFill/>
                <a:ln w="57150" cmpd="sng">
                  <a:solidFill>
                    <a:srgbClr val="00FF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38" name="Freeform 58"/>
                <p:cNvSpPr>
                  <a:spLocks/>
                </p:cNvSpPr>
                <p:nvPr/>
              </p:nvSpPr>
              <p:spPr bwMode="auto">
                <a:xfrm>
                  <a:off x="3688" y="3072"/>
                  <a:ext cx="467" cy="717"/>
                </a:xfrm>
                <a:custGeom>
                  <a:avLst/>
                  <a:gdLst>
                    <a:gd name="T0" fmla="*/ 0 w 467"/>
                    <a:gd name="T1" fmla="*/ 717 h 717"/>
                    <a:gd name="T2" fmla="*/ 49 w 467"/>
                    <a:gd name="T3" fmla="*/ 709 h 717"/>
                    <a:gd name="T4" fmla="*/ 74 w 467"/>
                    <a:gd name="T5" fmla="*/ 700 h 717"/>
                    <a:gd name="T6" fmla="*/ 98 w 467"/>
                    <a:gd name="T7" fmla="*/ 689 h 717"/>
                    <a:gd name="T8" fmla="*/ 123 w 467"/>
                    <a:gd name="T9" fmla="*/ 672 h 717"/>
                    <a:gd name="T10" fmla="*/ 149 w 467"/>
                    <a:gd name="T11" fmla="*/ 649 h 717"/>
                    <a:gd name="T12" fmla="*/ 173 w 467"/>
                    <a:gd name="T13" fmla="*/ 620 h 717"/>
                    <a:gd name="T14" fmla="*/ 222 w 467"/>
                    <a:gd name="T15" fmla="*/ 538 h 717"/>
                    <a:gd name="T16" fmla="*/ 271 w 467"/>
                    <a:gd name="T17" fmla="*/ 420 h 717"/>
                    <a:gd name="T18" fmla="*/ 320 w 467"/>
                    <a:gd name="T19" fmla="*/ 280 h 717"/>
                    <a:gd name="T20" fmla="*/ 345 w 467"/>
                    <a:gd name="T21" fmla="*/ 208 h 717"/>
                    <a:gd name="T22" fmla="*/ 369 w 467"/>
                    <a:gd name="T23" fmla="*/ 142 h 717"/>
                    <a:gd name="T24" fmla="*/ 394 w 467"/>
                    <a:gd name="T25" fmla="*/ 84 h 717"/>
                    <a:gd name="T26" fmla="*/ 418 w 467"/>
                    <a:gd name="T27" fmla="*/ 38 h 717"/>
                    <a:gd name="T28" fmla="*/ 443 w 467"/>
                    <a:gd name="T29" fmla="*/ 9 h 717"/>
                    <a:gd name="T30" fmla="*/ 467 w 467"/>
                    <a:gd name="T31" fmla="*/ 0 h 7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7" h="717">
                      <a:moveTo>
                        <a:pt x="0" y="717"/>
                      </a:moveTo>
                      <a:lnTo>
                        <a:pt x="49" y="709"/>
                      </a:lnTo>
                      <a:lnTo>
                        <a:pt x="74" y="700"/>
                      </a:lnTo>
                      <a:lnTo>
                        <a:pt x="98" y="689"/>
                      </a:lnTo>
                      <a:lnTo>
                        <a:pt x="123" y="672"/>
                      </a:lnTo>
                      <a:lnTo>
                        <a:pt x="149" y="649"/>
                      </a:lnTo>
                      <a:lnTo>
                        <a:pt x="173" y="620"/>
                      </a:lnTo>
                      <a:lnTo>
                        <a:pt x="222" y="538"/>
                      </a:lnTo>
                      <a:lnTo>
                        <a:pt x="271" y="420"/>
                      </a:lnTo>
                      <a:lnTo>
                        <a:pt x="320" y="280"/>
                      </a:lnTo>
                      <a:lnTo>
                        <a:pt x="345" y="208"/>
                      </a:lnTo>
                      <a:lnTo>
                        <a:pt x="369" y="142"/>
                      </a:lnTo>
                      <a:lnTo>
                        <a:pt x="394" y="84"/>
                      </a:lnTo>
                      <a:lnTo>
                        <a:pt x="418" y="38"/>
                      </a:lnTo>
                      <a:lnTo>
                        <a:pt x="443" y="9"/>
                      </a:lnTo>
                      <a:lnTo>
                        <a:pt x="467" y="0"/>
                      </a:lnTo>
                    </a:path>
                  </a:pathLst>
                </a:custGeom>
                <a:noFill/>
                <a:ln w="57150" cmpd="sng">
                  <a:solidFill>
                    <a:srgbClr val="00FF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710" name="Freeform 59"/>
              <p:cNvSpPr>
                <a:spLocks/>
              </p:cNvSpPr>
              <p:nvPr/>
            </p:nvSpPr>
            <p:spPr bwMode="auto">
              <a:xfrm>
                <a:off x="3363" y="2348"/>
                <a:ext cx="1493" cy="700"/>
              </a:xfrm>
              <a:custGeom>
                <a:avLst/>
                <a:gdLst>
                  <a:gd name="T0" fmla="*/ 0 w 1493"/>
                  <a:gd name="T1" fmla="*/ 0 h 700"/>
                  <a:gd name="T2" fmla="*/ 0 w 1493"/>
                  <a:gd name="T3" fmla="*/ 700 h 700"/>
                  <a:gd name="T4" fmla="*/ 1493 w 1493"/>
                  <a:gd name="T5" fmla="*/ 700 h 700"/>
                  <a:gd name="T6" fmla="*/ 0 60000 65536"/>
                  <a:gd name="T7" fmla="*/ 0 60000 65536"/>
                  <a:gd name="T8" fmla="*/ 0 60000 65536"/>
                </a:gdLst>
                <a:ahLst/>
                <a:cxnLst>
                  <a:cxn ang="T6">
                    <a:pos x="T0" y="T1"/>
                  </a:cxn>
                  <a:cxn ang="T7">
                    <a:pos x="T2" y="T3"/>
                  </a:cxn>
                  <a:cxn ang="T8">
                    <a:pos x="T4" y="T5"/>
                  </a:cxn>
                </a:cxnLst>
                <a:rect l="0" t="0" r="r" b="b"/>
                <a:pathLst>
                  <a:path w="1493" h="700">
                    <a:moveTo>
                      <a:pt x="0" y="0"/>
                    </a:moveTo>
                    <a:lnTo>
                      <a:pt x="0" y="700"/>
                    </a:lnTo>
                    <a:lnTo>
                      <a:pt x="1493" y="700"/>
                    </a:lnTo>
                  </a:path>
                </a:pathLst>
              </a:custGeom>
              <a:noFill/>
              <a:ln w="28575" cmpd="sng">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11" name="Line 60"/>
              <p:cNvSpPr>
                <a:spLocks noChangeShapeType="1"/>
              </p:cNvSpPr>
              <p:nvPr/>
            </p:nvSpPr>
            <p:spPr bwMode="auto">
              <a:xfrm>
                <a:off x="3345" y="2487"/>
                <a:ext cx="18" cy="1"/>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12" name="Line 61"/>
              <p:cNvSpPr>
                <a:spLocks noChangeShapeType="1"/>
              </p:cNvSpPr>
              <p:nvPr/>
            </p:nvSpPr>
            <p:spPr bwMode="auto">
              <a:xfrm>
                <a:off x="3345" y="2557"/>
                <a:ext cx="18" cy="1"/>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13" name="Line 62"/>
              <p:cNvSpPr>
                <a:spLocks noChangeShapeType="1"/>
              </p:cNvSpPr>
              <p:nvPr/>
            </p:nvSpPr>
            <p:spPr bwMode="auto">
              <a:xfrm>
                <a:off x="3345" y="2628"/>
                <a:ext cx="18" cy="1"/>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14" name="Line 63"/>
              <p:cNvSpPr>
                <a:spLocks noChangeShapeType="1"/>
              </p:cNvSpPr>
              <p:nvPr/>
            </p:nvSpPr>
            <p:spPr bwMode="auto">
              <a:xfrm>
                <a:off x="3345" y="2698"/>
                <a:ext cx="18" cy="1"/>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15" name="Line 64"/>
              <p:cNvSpPr>
                <a:spLocks noChangeShapeType="1"/>
              </p:cNvSpPr>
              <p:nvPr/>
            </p:nvSpPr>
            <p:spPr bwMode="auto">
              <a:xfrm>
                <a:off x="3345" y="2768"/>
                <a:ext cx="18" cy="1"/>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16" name="Line 65"/>
              <p:cNvSpPr>
                <a:spLocks noChangeShapeType="1"/>
              </p:cNvSpPr>
              <p:nvPr/>
            </p:nvSpPr>
            <p:spPr bwMode="auto">
              <a:xfrm>
                <a:off x="3345" y="2838"/>
                <a:ext cx="18" cy="1"/>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17" name="Line 66"/>
              <p:cNvSpPr>
                <a:spLocks noChangeShapeType="1"/>
              </p:cNvSpPr>
              <p:nvPr/>
            </p:nvSpPr>
            <p:spPr bwMode="auto">
              <a:xfrm>
                <a:off x="4707" y="3048"/>
                <a:ext cx="1" cy="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18" name="Line 67"/>
              <p:cNvSpPr>
                <a:spLocks noChangeShapeType="1"/>
              </p:cNvSpPr>
              <p:nvPr/>
            </p:nvSpPr>
            <p:spPr bwMode="auto">
              <a:xfrm>
                <a:off x="4557" y="3048"/>
                <a:ext cx="1" cy="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19" name="Line 68"/>
              <p:cNvSpPr>
                <a:spLocks noChangeShapeType="1"/>
              </p:cNvSpPr>
              <p:nvPr/>
            </p:nvSpPr>
            <p:spPr bwMode="auto">
              <a:xfrm>
                <a:off x="4409" y="3048"/>
                <a:ext cx="1" cy="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20" name="Line 69"/>
              <p:cNvSpPr>
                <a:spLocks noChangeShapeType="1"/>
              </p:cNvSpPr>
              <p:nvPr/>
            </p:nvSpPr>
            <p:spPr bwMode="auto">
              <a:xfrm>
                <a:off x="4259" y="3048"/>
                <a:ext cx="1" cy="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21" name="Line 70"/>
              <p:cNvSpPr>
                <a:spLocks noChangeShapeType="1"/>
              </p:cNvSpPr>
              <p:nvPr/>
            </p:nvSpPr>
            <p:spPr bwMode="auto">
              <a:xfrm>
                <a:off x="4110" y="3048"/>
                <a:ext cx="1" cy="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22" name="Line 71"/>
              <p:cNvSpPr>
                <a:spLocks noChangeShapeType="1"/>
              </p:cNvSpPr>
              <p:nvPr/>
            </p:nvSpPr>
            <p:spPr bwMode="auto">
              <a:xfrm>
                <a:off x="3960" y="3048"/>
                <a:ext cx="1" cy="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23" name="Line 72"/>
              <p:cNvSpPr>
                <a:spLocks noChangeShapeType="1"/>
              </p:cNvSpPr>
              <p:nvPr/>
            </p:nvSpPr>
            <p:spPr bwMode="auto">
              <a:xfrm>
                <a:off x="3812" y="3048"/>
                <a:ext cx="1" cy="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24" name="Line 73"/>
              <p:cNvSpPr>
                <a:spLocks noChangeShapeType="1"/>
              </p:cNvSpPr>
              <p:nvPr/>
            </p:nvSpPr>
            <p:spPr bwMode="auto">
              <a:xfrm>
                <a:off x="3662" y="3048"/>
                <a:ext cx="1" cy="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25" name="Line 74"/>
              <p:cNvSpPr>
                <a:spLocks noChangeShapeType="1"/>
              </p:cNvSpPr>
              <p:nvPr/>
            </p:nvSpPr>
            <p:spPr bwMode="auto">
              <a:xfrm>
                <a:off x="3513" y="3048"/>
                <a:ext cx="1" cy="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726" name="Line 75"/>
              <p:cNvSpPr>
                <a:spLocks noChangeShapeType="1"/>
              </p:cNvSpPr>
              <p:nvPr/>
            </p:nvSpPr>
            <p:spPr bwMode="auto">
              <a:xfrm flipH="1">
                <a:off x="4128" y="2304"/>
                <a:ext cx="0" cy="720"/>
              </a:xfrm>
              <a:prstGeom prst="line">
                <a:avLst/>
              </a:prstGeom>
              <a:noFill/>
              <a:ln w="12700">
                <a:solidFill>
                  <a:srgbClr val="CDCDCD"/>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727" name="Group 76"/>
              <p:cNvGrpSpPr>
                <a:grpSpLocks/>
              </p:cNvGrpSpPr>
              <p:nvPr/>
            </p:nvGrpSpPr>
            <p:grpSpPr bwMode="auto">
              <a:xfrm>
                <a:off x="4885" y="3003"/>
                <a:ext cx="123" cy="209"/>
                <a:chOff x="5170" y="3696"/>
                <a:chExt cx="123" cy="209"/>
              </a:xfrm>
            </p:grpSpPr>
            <p:sp>
              <p:nvSpPr>
                <p:cNvPr id="29735" name="Rectangle 77"/>
                <p:cNvSpPr>
                  <a:spLocks noChangeArrowheads="1"/>
                </p:cNvSpPr>
                <p:nvPr/>
              </p:nvSpPr>
              <p:spPr bwMode="auto">
                <a:xfrm>
                  <a:off x="5170" y="3696"/>
                  <a:ext cx="123"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Char char="•"/>
                  </a:pPr>
                  <a:r>
                    <a:rPr lang="en-US" altLang="zh-CN" sz="2400" i="1">
                      <a:latin typeface="Times New Roman" panose="02020603050405020304" pitchFamily="18" charset="0"/>
                      <a:ea typeface="仿宋" panose="02010609060101010101" pitchFamily="49" charset="-122"/>
                    </a:rPr>
                    <a:t>x</a:t>
                  </a:r>
                  <a:endParaRPr lang="en-US" altLang="zh-CN" sz="2400" b="0" i="1">
                    <a:latin typeface="Times New Roman" panose="02020603050405020304" pitchFamily="18" charset="0"/>
                    <a:ea typeface="仿宋" panose="02010609060101010101" pitchFamily="49" charset="-122"/>
                  </a:endParaRPr>
                </a:p>
              </p:txBody>
            </p:sp>
            <p:sp>
              <p:nvSpPr>
                <p:cNvPr id="29736" name="Line 78"/>
                <p:cNvSpPr>
                  <a:spLocks noChangeShapeType="1"/>
                </p:cNvSpPr>
                <p:nvPr/>
              </p:nvSpPr>
              <p:spPr bwMode="auto">
                <a:xfrm>
                  <a:off x="5184" y="3696"/>
                  <a:ext cx="106" cy="1"/>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sp>
            <p:nvSpPr>
              <p:cNvPr id="29728" name="Rectangle 79"/>
              <p:cNvSpPr>
                <a:spLocks noChangeArrowheads="1"/>
              </p:cNvSpPr>
              <p:nvPr/>
            </p:nvSpPr>
            <p:spPr bwMode="auto">
              <a:xfrm>
                <a:off x="4560" y="2256"/>
                <a:ext cx="9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Char char="•"/>
                </a:pPr>
                <a:r>
                  <a:rPr lang="en-US" altLang="zh-CN" sz="2400" b="0" i="1">
                    <a:latin typeface="Times New Roman" panose="02020603050405020304" pitchFamily="18" charset="0"/>
                    <a:ea typeface="仿宋" panose="02010609060101010101" pitchFamily="49" charset="-122"/>
                  </a:rPr>
                  <a:t>n</a:t>
                </a:r>
                <a:r>
                  <a:rPr lang="en-US" altLang="zh-CN" sz="2400" b="0">
                    <a:latin typeface="Times New Roman" panose="02020603050405020304" pitchFamily="18" charset="0"/>
                    <a:ea typeface="仿宋" panose="02010609060101010101" pitchFamily="49" charset="-122"/>
                  </a:rPr>
                  <a:t> =16</a:t>
                </a:r>
              </a:p>
            </p:txBody>
          </p:sp>
          <p:sp>
            <p:nvSpPr>
              <p:cNvPr id="29729" name="Line 81"/>
              <p:cNvSpPr>
                <a:spLocks noChangeShapeType="1"/>
              </p:cNvSpPr>
              <p:nvPr/>
            </p:nvSpPr>
            <p:spPr bwMode="auto">
              <a:xfrm>
                <a:off x="3271" y="2431"/>
                <a:ext cx="473" cy="424"/>
              </a:xfrm>
              <a:prstGeom prst="line">
                <a:avLst/>
              </a:prstGeom>
              <a:noFill/>
              <a:ln w="127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9730" name="Line 82"/>
              <p:cNvSpPr>
                <a:spLocks noChangeShapeType="1"/>
              </p:cNvSpPr>
              <p:nvPr/>
            </p:nvSpPr>
            <p:spPr bwMode="auto">
              <a:xfrm flipH="1">
                <a:off x="4175" y="2379"/>
                <a:ext cx="392" cy="0"/>
              </a:xfrm>
              <a:prstGeom prst="line">
                <a:avLst/>
              </a:prstGeom>
              <a:noFill/>
              <a:ln w="127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9731" name="Line 83"/>
              <p:cNvSpPr>
                <a:spLocks noChangeShapeType="1"/>
              </p:cNvSpPr>
              <p:nvPr/>
            </p:nvSpPr>
            <p:spPr bwMode="auto">
              <a:xfrm>
                <a:off x="4641" y="3051"/>
                <a:ext cx="18" cy="1"/>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aphicFrame>
            <p:nvGraphicFramePr>
              <p:cNvPr id="29732" name="Object 97">
                <a:hlinkClick r:id="" action="ppaction://ole?verb=0"/>
              </p:cNvPr>
              <p:cNvGraphicFramePr>
                <a:graphicFrameLocks/>
              </p:cNvGraphicFramePr>
              <p:nvPr/>
            </p:nvGraphicFramePr>
            <p:xfrm>
              <a:off x="2696" y="2496"/>
              <a:ext cx="560" cy="288"/>
            </p:xfrm>
            <a:graphic>
              <a:graphicData uri="http://schemas.openxmlformats.org/presentationml/2006/ole">
                <mc:AlternateContent xmlns:mc="http://schemas.openxmlformats.org/markup-compatibility/2006">
                  <mc:Choice xmlns:v="urn:schemas-microsoft-com:vml" Requires="v">
                    <p:oleObj name="公式" r:id="rId3" imgW="514510" imgH="209681" progId="Equation.3">
                      <p:embed/>
                    </p:oleObj>
                  </mc:Choice>
                  <mc:Fallback>
                    <p:oleObj name="公式" r:id="rId3" imgW="514510" imgH="209681" progId="Equation.3">
                      <p:embed/>
                      <p:pic>
                        <p:nvPicPr>
                          <p:cNvPr id="0" name="Object 9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 y="2496"/>
                            <a:ext cx="560" cy="2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29733" name="Object 98">
                <a:hlinkClick r:id="" action="ppaction://ole?verb=0"/>
              </p:cNvPr>
              <p:cNvGraphicFramePr>
                <a:graphicFrameLocks/>
              </p:cNvGraphicFramePr>
              <p:nvPr/>
            </p:nvGraphicFramePr>
            <p:xfrm>
              <a:off x="3799" y="3072"/>
              <a:ext cx="659" cy="288"/>
            </p:xfrm>
            <a:graphic>
              <a:graphicData uri="http://schemas.openxmlformats.org/presentationml/2006/ole">
                <mc:AlternateContent xmlns:mc="http://schemas.openxmlformats.org/markup-compatibility/2006">
                  <mc:Choice xmlns:v="urn:schemas-microsoft-com:vml" Requires="v">
                    <p:oleObj name="公式" r:id="rId5" imgW="590661" imgH="209681" progId="Equation.3">
                      <p:embed/>
                    </p:oleObj>
                  </mc:Choice>
                  <mc:Fallback>
                    <p:oleObj name="公式" r:id="rId5" imgW="590661" imgH="209681" progId="Equation.3">
                      <p:embed/>
                      <p:pic>
                        <p:nvPicPr>
                          <p:cNvPr id="0" name="Object 9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9" y="3072"/>
                            <a:ext cx="659"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29734" name="Object 99">
                <a:hlinkClick r:id="" action="ppaction://ole?verb=0"/>
              </p:cNvPr>
              <p:cNvGraphicFramePr>
                <a:graphicFrameLocks/>
              </p:cNvGraphicFramePr>
              <p:nvPr/>
            </p:nvGraphicFramePr>
            <p:xfrm>
              <a:off x="4504" y="2496"/>
              <a:ext cx="670" cy="288"/>
            </p:xfrm>
            <a:graphic>
              <a:graphicData uri="http://schemas.openxmlformats.org/presentationml/2006/ole">
                <mc:AlternateContent xmlns:mc="http://schemas.openxmlformats.org/markup-compatibility/2006">
                  <mc:Choice xmlns:v="urn:schemas-microsoft-com:vml" Requires="v">
                    <p:oleObj name="公式" r:id="rId7" imgW="666812" imgH="209681" progId="Equation.3">
                      <p:embed/>
                    </p:oleObj>
                  </mc:Choice>
                  <mc:Fallback>
                    <p:oleObj name="公式" r:id="rId7" imgW="666812" imgH="209681" progId="Equation.3">
                      <p:embed/>
                      <p:pic>
                        <p:nvPicPr>
                          <p:cNvPr id="0" name="Object 9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4" y="2496"/>
                            <a:ext cx="670" cy="2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grpSp>
      <p:sp>
        <p:nvSpPr>
          <p:cNvPr id="29700" name="Rectangle 104"/>
          <p:cNvSpPr>
            <a:spLocks noChangeArrowheads="1"/>
          </p:cNvSpPr>
          <p:nvPr/>
        </p:nvSpPr>
        <p:spPr bwMode="auto">
          <a:xfrm>
            <a:off x="765175" y="1506538"/>
            <a:ext cx="10972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40000"/>
              </a:spcBef>
              <a:buFont typeface="Wingdings" panose="05000000000000000000" pitchFamily="2" charset="2"/>
              <a:buChar char="n"/>
            </a:pPr>
            <a:r>
              <a:rPr lang="zh-CN" altLang="en-US">
                <a:latin typeface="黑体" panose="02010609060101010101" pitchFamily="49" charset="-122"/>
                <a:ea typeface="黑体" panose="02010609060101010101" pitchFamily="49" charset="-122"/>
              </a:rPr>
              <a:t>当总体服从</a:t>
            </a:r>
            <a:r>
              <a:rPr lang="zh-CN" altLang="en-US">
                <a:solidFill>
                  <a:srgbClr val="0070C0"/>
                </a:solidFill>
                <a:latin typeface="黑体" panose="02010609060101010101" pitchFamily="49" charset="-122"/>
                <a:ea typeface="黑体" panose="02010609060101010101" pitchFamily="49" charset="-122"/>
              </a:rPr>
              <a:t>正态分布</a:t>
            </a:r>
            <a:r>
              <a:rPr lang="en-US" altLang="zh-CN" i="1">
                <a:solidFill>
                  <a:srgbClr val="0070C0"/>
                </a:solidFill>
                <a:latin typeface="黑体" panose="02010609060101010101" pitchFamily="49" charset="-122"/>
                <a:ea typeface="黑体" panose="02010609060101010101" pitchFamily="49" charset="-122"/>
              </a:rPr>
              <a:t>N</a:t>
            </a:r>
            <a:r>
              <a:rPr lang="en-US" altLang="zh-CN">
                <a:solidFill>
                  <a:srgbClr val="0070C0"/>
                </a:solidFill>
                <a:latin typeface="黑体" panose="02010609060101010101" pitchFamily="49" charset="-122"/>
                <a:ea typeface="黑体" panose="02010609060101010101" pitchFamily="49" charset="-122"/>
              </a:rPr>
              <a:t>(</a:t>
            </a:r>
            <a:r>
              <a:rPr lang="en-US" altLang="zh-CN" i="1">
                <a:solidFill>
                  <a:srgbClr val="0070C0"/>
                </a:solidFill>
                <a:latin typeface="黑体" panose="02010609060101010101" pitchFamily="49" charset="-122"/>
                <a:ea typeface="黑体" panose="02010609060101010101" pitchFamily="49" charset="-122"/>
              </a:rPr>
              <a:t>μ</a:t>
            </a:r>
            <a:r>
              <a:rPr lang="en-US" altLang="zh-CN">
                <a:solidFill>
                  <a:srgbClr val="0070C0"/>
                </a:solidFill>
                <a:latin typeface="黑体" panose="02010609060101010101" pitchFamily="49" charset="-122"/>
                <a:ea typeface="黑体" panose="02010609060101010101" pitchFamily="49" charset="-122"/>
              </a:rPr>
              <a:t>,</a:t>
            </a:r>
            <a:r>
              <a:rPr lang="en-US" altLang="zh-CN" i="1">
                <a:solidFill>
                  <a:srgbClr val="0070C0"/>
                </a:solidFill>
                <a:latin typeface="黑体" panose="02010609060101010101" pitchFamily="49" charset="-122"/>
                <a:ea typeface="黑体" panose="02010609060101010101" pitchFamily="49" charset="-122"/>
              </a:rPr>
              <a:t>σ</a:t>
            </a:r>
            <a:r>
              <a:rPr lang="en-US" altLang="zh-CN" baseline="30000">
                <a:solidFill>
                  <a:srgbClr val="0070C0"/>
                </a:solidFill>
                <a:latin typeface="黑体" panose="02010609060101010101" pitchFamily="49" charset="-122"/>
                <a:ea typeface="黑体" panose="02010609060101010101" pitchFamily="49" charset="-122"/>
              </a:rPr>
              <a:t>2</a:t>
            </a:r>
            <a:r>
              <a:rPr lang="en-US" altLang="zh-CN">
                <a:solidFill>
                  <a:srgbClr val="0070C0"/>
                </a:solidFill>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时，来自该总体的所有容量为</a:t>
            </a:r>
            <a:r>
              <a:rPr lang="en-US" altLang="zh-CN" i="1">
                <a:latin typeface="黑体" panose="02010609060101010101" pitchFamily="49" charset="-122"/>
                <a:ea typeface="黑体" panose="02010609060101010101" pitchFamily="49" charset="-122"/>
              </a:rPr>
              <a:t>n</a:t>
            </a:r>
            <a:r>
              <a:rPr lang="zh-CN" altLang="en-US">
                <a:latin typeface="黑体" panose="02010609060101010101" pitchFamily="49" charset="-122"/>
                <a:ea typeface="黑体" panose="02010609060101010101" pitchFamily="49" charset="-122"/>
              </a:rPr>
              <a:t>的</a:t>
            </a:r>
            <a:endParaRPr lang="en-US" altLang="zh-CN">
              <a:latin typeface="黑体" panose="02010609060101010101" pitchFamily="49" charset="-122"/>
              <a:ea typeface="黑体" panose="02010609060101010101" pitchFamily="49" charset="-122"/>
            </a:endParaRPr>
          </a:p>
          <a:p>
            <a:pPr algn="just">
              <a:spcBef>
                <a:spcPct val="40000"/>
              </a:spcBef>
              <a:buFontTx/>
              <a:buNone/>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样本均值</a:t>
            </a:r>
            <a:r>
              <a:rPr lang="zh-CN" altLang="en-US">
                <a:latin typeface="黑体" panose="02010609060101010101" pitchFamily="49" charset="-122"/>
                <a:ea typeface="黑体" panose="02010609060101010101" pitchFamily="49" charset="-122"/>
                <a:sym typeface="Symbol" panose="05050102010706020507" pitchFamily="18" charset="2"/>
              </a:rPr>
              <a:t></a:t>
            </a:r>
            <a:r>
              <a:rPr lang="en-US" altLang="zh-CN" i="1">
                <a:latin typeface="黑体" panose="02010609060101010101" pitchFamily="49" charset="-122"/>
                <a:ea typeface="黑体" panose="02010609060101010101" pitchFamily="49" charset="-122"/>
              </a:rPr>
              <a:t>x</a:t>
            </a:r>
            <a:r>
              <a:rPr lang="zh-CN" altLang="en-US">
                <a:latin typeface="黑体" panose="02010609060101010101" pitchFamily="49" charset="-122"/>
                <a:ea typeface="黑体" panose="02010609060101010101" pitchFamily="49" charset="-122"/>
              </a:rPr>
              <a:t>也服从</a:t>
            </a:r>
            <a:r>
              <a:rPr lang="zh-CN" altLang="en-US">
                <a:solidFill>
                  <a:srgbClr val="0070C0"/>
                </a:solidFill>
                <a:latin typeface="黑体" panose="02010609060101010101" pitchFamily="49" charset="-122"/>
                <a:ea typeface="黑体" panose="02010609060101010101" pitchFamily="49" charset="-122"/>
              </a:rPr>
              <a:t>正态分布</a:t>
            </a:r>
            <a:r>
              <a:rPr lang="zh-CN" altLang="en-US">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sym typeface="Symbol" panose="05050102010706020507" pitchFamily="18" charset="2"/>
              </a:rPr>
              <a:t></a:t>
            </a:r>
            <a:r>
              <a:rPr lang="en-US" altLang="zh-CN" i="1">
                <a:latin typeface="黑体" panose="02010609060101010101" pitchFamily="49" charset="-122"/>
                <a:ea typeface="黑体" panose="02010609060101010101" pitchFamily="49" charset="-122"/>
              </a:rPr>
              <a:t>x</a:t>
            </a: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的数学期望为</a:t>
            </a:r>
            <a:r>
              <a:rPr lang="en-US" altLang="zh-CN" i="1">
                <a:solidFill>
                  <a:srgbClr val="0070C0"/>
                </a:solidFill>
                <a:latin typeface="黑体" panose="02010609060101010101" pitchFamily="49" charset="-122"/>
                <a:ea typeface="黑体" panose="02010609060101010101" pitchFamily="49" charset="-122"/>
              </a:rPr>
              <a:t>μ</a:t>
            </a:r>
            <a:r>
              <a:rPr lang="zh-CN" altLang="en-US">
                <a:latin typeface="黑体" panose="02010609060101010101" pitchFamily="49" charset="-122"/>
                <a:ea typeface="黑体" panose="02010609060101010101" pitchFamily="49" charset="-122"/>
              </a:rPr>
              <a:t>，方差为</a:t>
            </a:r>
            <a:r>
              <a:rPr lang="en-US" altLang="zh-CN" i="1">
                <a:solidFill>
                  <a:srgbClr val="0070C0"/>
                </a:solidFill>
                <a:latin typeface="黑体" panose="02010609060101010101" pitchFamily="49" charset="-122"/>
                <a:ea typeface="黑体" panose="02010609060101010101" pitchFamily="49" charset="-122"/>
              </a:rPr>
              <a:t>σ</a:t>
            </a:r>
            <a:r>
              <a:rPr lang="en-US" altLang="zh-CN" baseline="30000">
                <a:solidFill>
                  <a:srgbClr val="0070C0"/>
                </a:solidFill>
                <a:latin typeface="黑体" panose="02010609060101010101" pitchFamily="49" charset="-122"/>
                <a:ea typeface="黑体" panose="02010609060101010101" pitchFamily="49" charset="-122"/>
              </a:rPr>
              <a:t>2</a:t>
            </a:r>
            <a:r>
              <a:rPr lang="en-US" altLang="zh-CN">
                <a:solidFill>
                  <a:srgbClr val="0070C0"/>
                </a:solidFill>
                <a:latin typeface="黑体" panose="02010609060101010101" pitchFamily="49" charset="-122"/>
                <a:ea typeface="黑体" panose="02010609060101010101" pitchFamily="49" charset="-122"/>
              </a:rPr>
              <a:t>/</a:t>
            </a:r>
            <a:r>
              <a:rPr lang="en-US" altLang="zh-CN" i="1">
                <a:solidFill>
                  <a:srgbClr val="0070C0"/>
                </a:solidFill>
                <a:latin typeface="黑体" panose="02010609060101010101" pitchFamily="49" charset="-122"/>
                <a:ea typeface="黑体" panose="02010609060101010101" pitchFamily="49" charset="-122"/>
              </a:rPr>
              <a:t>n</a:t>
            </a:r>
            <a:r>
              <a:rPr lang="zh-CN" altLang="en-US">
                <a:latin typeface="黑体" panose="02010609060101010101" pitchFamily="49" charset="-122"/>
                <a:ea typeface="黑体" panose="02010609060101010101" pitchFamily="49" charset="-122"/>
              </a:rPr>
              <a:t>。</a:t>
            </a:r>
            <a:endParaRPr lang="en-US" altLang="zh-CN">
              <a:latin typeface="黑体" panose="02010609060101010101" pitchFamily="49" charset="-122"/>
              <a:ea typeface="黑体" panose="02010609060101010101" pitchFamily="49" charset="-122"/>
            </a:endParaRPr>
          </a:p>
          <a:p>
            <a:pPr algn="just">
              <a:spcBef>
                <a:spcPct val="40000"/>
              </a:spcBef>
              <a:buFont typeface="Wingdings 2" panose="05020102010507070707" pitchFamily="18" charset="2"/>
              <a:buNone/>
            </a:pPr>
            <a:r>
              <a:rPr lang="zh-CN" altLang="en-US">
                <a:latin typeface="黑体" panose="02010609060101010101" pitchFamily="49" charset="-122"/>
                <a:ea typeface="黑体" panose="02010609060101010101" pitchFamily="49" charset="-122"/>
              </a:rPr>
              <a:t> 即</a:t>
            </a:r>
            <a:r>
              <a:rPr lang="zh-CN" altLang="en-US">
                <a:latin typeface="黑体" panose="02010609060101010101" pitchFamily="49" charset="-122"/>
                <a:ea typeface="黑体" panose="02010609060101010101" pitchFamily="49" charset="-122"/>
                <a:sym typeface="Symbol" panose="05050102010706020507" pitchFamily="18" charset="2"/>
              </a:rPr>
              <a:t></a:t>
            </a:r>
            <a:r>
              <a:rPr lang="en-US" altLang="zh-CN" i="1">
                <a:solidFill>
                  <a:srgbClr val="0070C0"/>
                </a:solidFill>
                <a:latin typeface="黑体" panose="02010609060101010101" pitchFamily="49" charset="-122"/>
                <a:ea typeface="黑体" panose="02010609060101010101" pitchFamily="49" charset="-122"/>
              </a:rPr>
              <a:t>x</a:t>
            </a:r>
            <a:r>
              <a:rPr lang="zh-CN" altLang="en-US" i="1">
                <a:solidFill>
                  <a:srgbClr val="0070C0"/>
                </a:solidFill>
                <a:latin typeface="黑体" panose="02010609060101010101" pitchFamily="49" charset="-122"/>
                <a:ea typeface="黑体" panose="02010609060101010101" pitchFamily="49" charset="-122"/>
              </a:rPr>
              <a:t>～</a:t>
            </a:r>
            <a:r>
              <a:rPr lang="en-US" altLang="zh-CN" i="1">
                <a:solidFill>
                  <a:srgbClr val="0070C0"/>
                </a:solidFill>
                <a:latin typeface="黑体" panose="02010609060101010101" pitchFamily="49" charset="-122"/>
                <a:ea typeface="黑体" panose="02010609060101010101" pitchFamily="49" charset="-122"/>
              </a:rPr>
              <a:t>N</a:t>
            </a:r>
            <a:r>
              <a:rPr lang="en-US" altLang="zh-CN">
                <a:solidFill>
                  <a:srgbClr val="0070C0"/>
                </a:solidFill>
                <a:latin typeface="黑体" panose="02010609060101010101" pitchFamily="49" charset="-122"/>
                <a:ea typeface="黑体" panose="02010609060101010101" pitchFamily="49" charset="-122"/>
              </a:rPr>
              <a:t>(</a:t>
            </a:r>
            <a:r>
              <a:rPr lang="en-US" altLang="zh-CN" i="1">
                <a:solidFill>
                  <a:srgbClr val="0070C0"/>
                </a:solidFill>
                <a:latin typeface="黑体" panose="02010609060101010101" pitchFamily="49" charset="-122"/>
                <a:ea typeface="黑体" panose="02010609060101010101" pitchFamily="49" charset="-122"/>
              </a:rPr>
              <a:t>μ</a:t>
            </a:r>
            <a:r>
              <a:rPr lang="en-US" altLang="zh-CN">
                <a:solidFill>
                  <a:srgbClr val="0070C0"/>
                </a:solidFill>
                <a:latin typeface="黑体" panose="02010609060101010101" pitchFamily="49" charset="-122"/>
                <a:ea typeface="黑体" panose="02010609060101010101" pitchFamily="49" charset="-122"/>
              </a:rPr>
              <a:t>,</a:t>
            </a:r>
            <a:r>
              <a:rPr lang="en-US" altLang="zh-CN" i="1">
                <a:solidFill>
                  <a:srgbClr val="0070C0"/>
                </a:solidFill>
                <a:latin typeface="黑体" panose="02010609060101010101" pitchFamily="49" charset="-122"/>
                <a:ea typeface="黑体" panose="02010609060101010101" pitchFamily="49" charset="-122"/>
              </a:rPr>
              <a:t>σ</a:t>
            </a:r>
            <a:r>
              <a:rPr lang="en-US" altLang="zh-CN" baseline="30000">
                <a:solidFill>
                  <a:srgbClr val="0070C0"/>
                </a:solidFill>
                <a:latin typeface="黑体" panose="02010609060101010101" pitchFamily="49" charset="-122"/>
                <a:ea typeface="黑体" panose="02010609060101010101" pitchFamily="49" charset="-122"/>
              </a:rPr>
              <a:t>2</a:t>
            </a:r>
            <a:r>
              <a:rPr lang="en-US" altLang="zh-CN">
                <a:solidFill>
                  <a:srgbClr val="0070C0"/>
                </a:solidFill>
                <a:latin typeface="黑体" panose="02010609060101010101" pitchFamily="49" charset="-122"/>
                <a:ea typeface="黑体" panose="02010609060101010101" pitchFamily="49" charset="-122"/>
              </a:rPr>
              <a:t>/</a:t>
            </a:r>
            <a:r>
              <a:rPr lang="en-US" altLang="zh-CN" i="1">
                <a:solidFill>
                  <a:srgbClr val="0070C0"/>
                </a:solidFill>
                <a:latin typeface="黑体" panose="02010609060101010101" pitchFamily="49" charset="-122"/>
                <a:ea typeface="黑体" panose="02010609060101010101" pitchFamily="49" charset="-122"/>
              </a:rPr>
              <a:t>n</a:t>
            </a:r>
            <a:r>
              <a:rPr lang="en-US" altLang="zh-CN">
                <a:solidFill>
                  <a:srgbClr val="0070C0"/>
                </a:solidFill>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a:t>
            </a:r>
            <a:endParaRPr lang="en-US" altLang="zh-CN">
              <a:latin typeface="黑体" panose="02010609060101010101" pitchFamily="49" charset="-122"/>
              <a:ea typeface="黑体" panose="02010609060101010101" pitchFamily="49" charset="-122"/>
            </a:endParaRPr>
          </a:p>
        </p:txBody>
      </p:sp>
      <p:pic>
        <p:nvPicPr>
          <p:cNvPr id="2970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25425"/>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9702" name="矩形 1"/>
          <p:cNvSpPr>
            <a:spLocks noChangeArrowheads="1"/>
          </p:cNvSpPr>
          <p:nvPr/>
        </p:nvSpPr>
        <p:spPr bwMode="auto">
          <a:xfrm>
            <a:off x="120650" y="215900"/>
            <a:ext cx="34893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r>
              <a:rPr lang="en-US" altLang="zh-CN" sz="3200">
                <a:latin typeface="黑体" panose="02010609060101010101" pitchFamily="49" charset="-122"/>
                <a:ea typeface="黑体" panose="02010609060101010101" pitchFamily="49" charset="-122"/>
              </a:rPr>
              <a:t>4.1.2 </a:t>
            </a:r>
            <a:r>
              <a:rPr lang="zh-CN" altLang="en-US" sz="3200">
                <a:latin typeface="黑体" panose="02010609060101010101" pitchFamily="49" charset="-122"/>
                <a:ea typeface="黑体" panose="02010609060101010101" pitchFamily="49" charset="-122"/>
              </a:rPr>
              <a:t>抽样分布</a:t>
            </a:r>
          </a:p>
        </p:txBody>
      </p:sp>
      <p:sp>
        <p:nvSpPr>
          <p:cNvPr id="75" name="圆角矩形 6"/>
          <p:cNvSpPr>
            <a:spLocks noGrp="1" noChangeArrowheads="1"/>
          </p:cNvSpPr>
          <p:nvPr>
            <p:ph type="title"/>
          </p:nvPr>
        </p:nvSpPr>
        <p:spPr>
          <a:xfrm>
            <a:off x="733425" y="865188"/>
            <a:ext cx="3036888" cy="406400"/>
          </a:xfrm>
          <a:prstGeom prst="roundRect">
            <a:avLst>
              <a:gd name="adj" fmla="val 16667"/>
            </a:avLst>
          </a:prstGeom>
          <a:solidFill>
            <a:srgbClr val="1C4885"/>
          </a:solidFill>
        </p:spPr>
        <p:txBody>
          <a:bodyPr/>
          <a:lstStyle/>
          <a:p>
            <a:pPr eaLnBrk="1" hangingPunct="1">
              <a:lnSpc>
                <a:spcPct val="100000"/>
              </a:lnSpc>
              <a:spcBef>
                <a:spcPct val="20000"/>
              </a:spcBef>
              <a:defRPr/>
            </a:pPr>
            <a:br>
              <a:rPr lang="en-US" altLang="zh-CN" sz="2400" b="1" kern="1200" dirty="0">
                <a:solidFill>
                  <a:srgbClr val="FFFFFF"/>
                </a:solidFill>
                <a:latin typeface="仿宋" pitchFamily="49" charset="-122"/>
                <a:ea typeface="仿宋" pitchFamily="49" charset="-122"/>
                <a:cs typeface="+mn-cs"/>
                <a:sym typeface="Arial" charset="0"/>
              </a:rPr>
            </a:br>
            <a:br>
              <a:rPr lang="en-US" altLang="zh-CN" sz="2400" b="1" kern="1200" dirty="0">
                <a:solidFill>
                  <a:srgbClr val="FFFFFF"/>
                </a:solidFill>
                <a:latin typeface="仿宋" pitchFamily="49" charset="-122"/>
                <a:ea typeface="仿宋" pitchFamily="49" charset="-122"/>
                <a:cs typeface="+mn-cs"/>
                <a:sym typeface="Arial" charset="0"/>
              </a:rPr>
            </a:br>
            <a:r>
              <a:rPr lang="zh-CN" altLang="en-US" sz="2400" b="1" kern="1200" dirty="0">
                <a:solidFill>
                  <a:srgbClr val="FF0000"/>
                </a:solidFill>
                <a:latin typeface="黑体" pitchFamily="49" charset="-122"/>
                <a:ea typeface="黑体" pitchFamily="49" charset="-122"/>
                <a:cs typeface="+mn-cs"/>
                <a:sym typeface="Arial" charset="0"/>
              </a:rPr>
              <a:t>样本均值</a:t>
            </a:r>
            <a:r>
              <a:rPr lang="zh-CN" altLang="en-US" sz="2400" b="1" kern="1200" dirty="0">
                <a:solidFill>
                  <a:srgbClr val="FFFF00"/>
                </a:solidFill>
                <a:latin typeface="黑体" pitchFamily="49" charset="-122"/>
                <a:ea typeface="黑体" pitchFamily="49" charset="-122"/>
                <a:cs typeface="+mn-cs"/>
                <a:sym typeface="Arial" charset="0"/>
              </a:rPr>
              <a:t>的抽样分布</a:t>
            </a:r>
            <a:br>
              <a:rPr lang="zh-CN" altLang="en-US" sz="2400" b="1" kern="1200" dirty="0">
                <a:solidFill>
                  <a:srgbClr val="FFFFFF"/>
                </a:solidFill>
                <a:latin typeface="仿宋" pitchFamily="49" charset="-122"/>
                <a:ea typeface="仿宋" pitchFamily="49" charset="-122"/>
                <a:cs typeface="+mn-cs"/>
                <a:sym typeface="Arial" charset="0"/>
              </a:rPr>
            </a:br>
            <a:endParaRPr lang="zh-CN" altLang="en-US"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71"/>
          <p:cNvGrpSpPr>
            <a:grpSpLocks/>
          </p:cNvGrpSpPr>
          <p:nvPr/>
        </p:nvGrpSpPr>
        <p:grpSpPr bwMode="auto">
          <a:xfrm>
            <a:off x="3352800" y="3024188"/>
            <a:ext cx="8324850" cy="2819400"/>
            <a:chOff x="1584" y="1905"/>
            <a:chExt cx="3933" cy="1776"/>
          </a:xfrm>
        </p:grpSpPr>
        <p:grpSp>
          <p:nvGrpSpPr>
            <p:cNvPr id="31783" name="Group 42"/>
            <p:cNvGrpSpPr>
              <a:grpSpLocks/>
            </p:cNvGrpSpPr>
            <p:nvPr/>
          </p:nvGrpSpPr>
          <p:grpSpPr bwMode="auto">
            <a:xfrm>
              <a:off x="1869" y="2190"/>
              <a:ext cx="2350" cy="1491"/>
              <a:chOff x="1872" y="1920"/>
              <a:chExt cx="2374" cy="1728"/>
            </a:xfrm>
          </p:grpSpPr>
          <p:grpSp>
            <p:nvGrpSpPr>
              <p:cNvPr id="31787" name="Group 5"/>
              <p:cNvGrpSpPr>
                <a:grpSpLocks/>
              </p:cNvGrpSpPr>
              <p:nvPr/>
            </p:nvGrpSpPr>
            <p:grpSpPr bwMode="auto">
              <a:xfrm>
                <a:off x="1872" y="1920"/>
                <a:ext cx="2374" cy="1683"/>
                <a:chOff x="1935" y="1824"/>
                <a:chExt cx="2374" cy="1827"/>
              </a:xfrm>
            </p:grpSpPr>
            <p:sp>
              <p:nvSpPr>
                <p:cNvPr id="31789" name="Freeform 6"/>
                <p:cNvSpPr>
                  <a:spLocks/>
                </p:cNvSpPr>
                <p:nvPr/>
              </p:nvSpPr>
              <p:spPr bwMode="auto">
                <a:xfrm>
                  <a:off x="3120" y="1824"/>
                  <a:ext cx="1189" cy="1827"/>
                </a:xfrm>
                <a:custGeom>
                  <a:avLst/>
                  <a:gdLst>
                    <a:gd name="T0" fmla="*/ 1189 w 1189"/>
                    <a:gd name="T1" fmla="*/ 1827 h 1827"/>
                    <a:gd name="T2" fmla="*/ 1064 w 1189"/>
                    <a:gd name="T3" fmla="*/ 1807 h 1827"/>
                    <a:gd name="T4" fmla="*/ 1002 w 1189"/>
                    <a:gd name="T5" fmla="*/ 1784 h 1827"/>
                    <a:gd name="T6" fmla="*/ 939 w 1189"/>
                    <a:gd name="T7" fmla="*/ 1757 h 1827"/>
                    <a:gd name="T8" fmla="*/ 877 w 1189"/>
                    <a:gd name="T9" fmla="*/ 1714 h 1827"/>
                    <a:gd name="T10" fmla="*/ 815 w 1189"/>
                    <a:gd name="T11" fmla="*/ 1655 h 1827"/>
                    <a:gd name="T12" fmla="*/ 752 w 1189"/>
                    <a:gd name="T13" fmla="*/ 1581 h 1827"/>
                    <a:gd name="T14" fmla="*/ 628 w 1189"/>
                    <a:gd name="T15" fmla="*/ 1371 h 1827"/>
                    <a:gd name="T16" fmla="*/ 503 w 1189"/>
                    <a:gd name="T17" fmla="*/ 1071 h 1827"/>
                    <a:gd name="T18" fmla="*/ 374 w 1189"/>
                    <a:gd name="T19" fmla="*/ 713 h 1827"/>
                    <a:gd name="T20" fmla="*/ 312 w 1189"/>
                    <a:gd name="T21" fmla="*/ 530 h 1827"/>
                    <a:gd name="T22" fmla="*/ 249 w 1189"/>
                    <a:gd name="T23" fmla="*/ 362 h 1827"/>
                    <a:gd name="T24" fmla="*/ 187 w 1189"/>
                    <a:gd name="T25" fmla="*/ 214 h 1827"/>
                    <a:gd name="T26" fmla="*/ 125 w 1189"/>
                    <a:gd name="T27" fmla="*/ 98 h 1827"/>
                    <a:gd name="T28" fmla="*/ 62 w 1189"/>
                    <a:gd name="T29" fmla="*/ 27 h 1827"/>
                    <a:gd name="T30" fmla="*/ 0 w 1189"/>
                    <a:gd name="T31" fmla="*/ 0 h 18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89" h="1827">
                      <a:moveTo>
                        <a:pt x="1189" y="1827"/>
                      </a:moveTo>
                      <a:lnTo>
                        <a:pt x="1064" y="1807"/>
                      </a:lnTo>
                      <a:lnTo>
                        <a:pt x="1002" y="1784"/>
                      </a:lnTo>
                      <a:lnTo>
                        <a:pt x="939" y="1757"/>
                      </a:lnTo>
                      <a:lnTo>
                        <a:pt x="877" y="1714"/>
                      </a:lnTo>
                      <a:lnTo>
                        <a:pt x="815" y="1655"/>
                      </a:lnTo>
                      <a:lnTo>
                        <a:pt x="752" y="1581"/>
                      </a:lnTo>
                      <a:lnTo>
                        <a:pt x="628" y="1371"/>
                      </a:lnTo>
                      <a:lnTo>
                        <a:pt x="503" y="1071"/>
                      </a:lnTo>
                      <a:lnTo>
                        <a:pt x="374" y="713"/>
                      </a:lnTo>
                      <a:lnTo>
                        <a:pt x="312" y="530"/>
                      </a:lnTo>
                      <a:lnTo>
                        <a:pt x="249" y="362"/>
                      </a:lnTo>
                      <a:lnTo>
                        <a:pt x="187" y="214"/>
                      </a:lnTo>
                      <a:lnTo>
                        <a:pt x="125" y="98"/>
                      </a:lnTo>
                      <a:lnTo>
                        <a:pt x="62" y="27"/>
                      </a:lnTo>
                      <a:lnTo>
                        <a:pt x="0" y="0"/>
                      </a:lnTo>
                    </a:path>
                  </a:pathLst>
                </a:custGeom>
                <a:noFill/>
                <a:ln w="76200" cmpd="sng">
                  <a:solidFill>
                    <a:schemeClr val="hlink"/>
                  </a:solidFill>
                  <a:prstDash val="solid"/>
                  <a:round/>
                  <a:headEnd/>
                  <a:tailEnd/>
                </a:ln>
                <a:effectLst>
                  <a:outerShdw dist="56796" dir="1593903"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90" name="Freeform 7"/>
                <p:cNvSpPr>
                  <a:spLocks/>
                </p:cNvSpPr>
                <p:nvPr/>
              </p:nvSpPr>
              <p:spPr bwMode="auto">
                <a:xfrm>
                  <a:off x="1935" y="1824"/>
                  <a:ext cx="1185" cy="1827"/>
                </a:xfrm>
                <a:custGeom>
                  <a:avLst/>
                  <a:gdLst>
                    <a:gd name="T0" fmla="*/ 0 w 1185"/>
                    <a:gd name="T1" fmla="*/ 1827 h 1827"/>
                    <a:gd name="T2" fmla="*/ 125 w 1185"/>
                    <a:gd name="T3" fmla="*/ 1807 h 1827"/>
                    <a:gd name="T4" fmla="*/ 187 w 1185"/>
                    <a:gd name="T5" fmla="*/ 1784 h 1827"/>
                    <a:gd name="T6" fmla="*/ 250 w 1185"/>
                    <a:gd name="T7" fmla="*/ 1757 h 1827"/>
                    <a:gd name="T8" fmla="*/ 312 w 1185"/>
                    <a:gd name="T9" fmla="*/ 1714 h 1827"/>
                    <a:gd name="T10" fmla="*/ 374 w 1185"/>
                    <a:gd name="T11" fmla="*/ 1655 h 1827"/>
                    <a:gd name="T12" fmla="*/ 437 w 1185"/>
                    <a:gd name="T13" fmla="*/ 1581 h 1827"/>
                    <a:gd name="T14" fmla="*/ 561 w 1185"/>
                    <a:gd name="T15" fmla="*/ 1371 h 1827"/>
                    <a:gd name="T16" fmla="*/ 686 w 1185"/>
                    <a:gd name="T17" fmla="*/ 1071 h 1827"/>
                    <a:gd name="T18" fmla="*/ 811 w 1185"/>
                    <a:gd name="T19" fmla="*/ 713 h 1827"/>
                    <a:gd name="T20" fmla="*/ 873 w 1185"/>
                    <a:gd name="T21" fmla="*/ 530 h 1827"/>
                    <a:gd name="T22" fmla="*/ 936 w 1185"/>
                    <a:gd name="T23" fmla="*/ 362 h 1827"/>
                    <a:gd name="T24" fmla="*/ 998 w 1185"/>
                    <a:gd name="T25" fmla="*/ 214 h 1827"/>
                    <a:gd name="T26" fmla="*/ 1060 w 1185"/>
                    <a:gd name="T27" fmla="*/ 98 h 1827"/>
                    <a:gd name="T28" fmla="*/ 1123 w 1185"/>
                    <a:gd name="T29" fmla="*/ 27 h 1827"/>
                    <a:gd name="T30" fmla="*/ 1185 w 1185"/>
                    <a:gd name="T31" fmla="*/ 0 h 18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85" h="1827">
                      <a:moveTo>
                        <a:pt x="0" y="1827"/>
                      </a:moveTo>
                      <a:lnTo>
                        <a:pt x="125" y="1807"/>
                      </a:lnTo>
                      <a:lnTo>
                        <a:pt x="187" y="1784"/>
                      </a:lnTo>
                      <a:lnTo>
                        <a:pt x="250" y="1757"/>
                      </a:lnTo>
                      <a:lnTo>
                        <a:pt x="312" y="1714"/>
                      </a:lnTo>
                      <a:lnTo>
                        <a:pt x="374" y="1655"/>
                      </a:lnTo>
                      <a:lnTo>
                        <a:pt x="437" y="1581"/>
                      </a:lnTo>
                      <a:lnTo>
                        <a:pt x="561" y="1371"/>
                      </a:lnTo>
                      <a:lnTo>
                        <a:pt x="686" y="1071"/>
                      </a:lnTo>
                      <a:lnTo>
                        <a:pt x="811" y="713"/>
                      </a:lnTo>
                      <a:lnTo>
                        <a:pt x="873" y="530"/>
                      </a:lnTo>
                      <a:lnTo>
                        <a:pt x="936" y="362"/>
                      </a:lnTo>
                      <a:lnTo>
                        <a:pt x="998" y="214"/>
                      </a:lnTo>
                      <a:lnTo>
                        <a:pt x="1060" y="98"/>
                      </a:lnTo>
                      <a:lnTo>
                        <a:pt x="1123" y="27"/>
                      </a:lnTo>
                      <a:lnTo>
                        <a:pt x="1185" y="0"/>
                      </a:lnTo>
                    </a:path>
                  </a:pathLst>
                </a:custGeom>
                <a:noFill/>
                <a:ln w="76200" cmpd="sng">
                  <a:solidFill>
                    <a:schemeClr val="hlink"/>
                  </a:solidFill>
                  <a:prstDash val="solid"/>
                  <a:round/>
                  <a:headEnd/>
                  <a:tailEnd/>
                </a:ln>
                <a:effectLst>
                  <a:outerShdw dist="56796" dir="1593903"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1788" name="Line 35"/>
              <p:cNvSpPr>
                <a:spLocks noChangeShapeType="1"/>
              </p:cNvSpPr>
              <p:nvPr/>
            </p:nvSpPr>
            <p:spPr bwMode="auto">
              <a:xfrm>
                <a:off x="3072" y="1968"/>
                <a:ext cx="0" cy="1680"/>
              </a:xfrm>
              <a:prstGeom prst="line">
                <a:avLst/>
              </a:prstGeom>
              <a:noFill/>
              <a:ln w="381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sp>
          <p:nvSpPr>
            <p:cNvPr id="31784" name="Freeform 36"/>
            <p:cNvSpPr>
              <a:spLocks/>
            </p:cNvSpPr>
            <p:nvPr/>
          </p:nvSpPr>
          <p:spPr bwMode="auto">
            <a:xfrm>
              <a:off x="1584" y="1983"/>
              <a:ext cx="1378" cy="994"/>
            </a:xfrm>
            <a:custGeom>
              <a:avLst/>
              <a:gdLst>
                <a:gd name="T0" fmla="*/ 389 w 1393"/>
                <a:gd name="T1" fmla="*/ 470 h 1249"/>
                <a:gd name="T2" fmla="*/ 305 w 1393"/>
                <a:gd name="T3" fmla="*/ 443 h 1249"/>
                <a:gd name="T4" fmla="*/ 236 w 1393"/>
                <a:gd name="T5" fmla="*/ 417 h 1249"/>
                <a:gd name="T6" fmla="*/ 180 w 1393"/>
                <a:gd name="T7" fmla="*/ 390 h 1249"/>
                <a:gd name="T8" fmla="*/ 114 w 1393"/>
                <a:gd name="T9" fmla="*/ 352 h 1249"/>
                <a:gd name="T10" fmla="*/ 63 w 1393"/>
                <a:gd name="T11" fmla="*/ 315 h 1249"/>
                <a:gd name="T12" fmla="*/ 35 w 1393"/>
                <a:gd name="T13" fmla="*/ 284 h 1249"/>
                <a:gd name="T14" fmla="*/ 18 w 1393"/>
                <a:gd name="T15" fmla="*/ 256 h 1249"/>
                <a:gd name="T16" fmla="*/ 5 w 1393"/>
                <a:gd name="T17" fmla="*/ 227 h 1249"/>
                <a:gd name="T18" fmla="*/ 0 w 1393"/>
                <a:gd name="T19" fmla="*/ 197 h 1249"/>
                <a:gd name="T20" fmla="*/ 7 w 1393"/>
                <a:gd name="T21" fmla="*/ 164 h 1249"/>
                <a:gd name="T22" fmla="*/ 24 w 1393"/>
                <a:gd name="T23" fmla="*/ 135 h 1249"/>
                <a:gd name="T24" fmla="*/ 56 w 1393"/>
                <a:gd name="T25" fmla="*/ 102 h 1249"/>
                <a:gd name="T26" fmla="*/ 105 w 1393"/>
                <a:gd name="T27" fmla="*/ 76 h 1249"/>
                <a:gd name="T28" fmla="*/ 162 w 1393"/>
                <a:gd name="T29" fmla="*/ 54 h 1249"/>
                <a:gd name="T30" fmla="*/ 221 w 1393"/>
                <a:gd name="T31" fmla="*/ 37 h 1249"/>
                <a:gd name="T32" fmla="*/ 311 w 1393"/>
                <a:gd name="T33" fmla="*/ 19 h 1249"/>
                <a:gd name="T34" fmla="*/ 393 w 1393"/>
                <a:gd name="T35" fmla="*/ 8 h 1249"/>
                <a:gd name="T36" fmla="*/ 475 w 1393"/>
                <a:gd name="T37" fmla="*/ 3 h 1249"/>
                <a:gd name="T38" fmla="*/ 577 w 1393"/>
                <a:gd name="T39" fmla="*/ 0 h 1249"/>
                <a:gd name="T40" fmla="*/ 684 w 1393"/>
                <a:gd name="T41" fmla="*/ 2 h 1249"/>
                <a:gd name="T42" fmla="*/ 879 w 1393"/>
                <a:gd name="T43" fmla="*/ 21 h 1249"/>
                <a:gd name="T44" fmla="*/ 1037 w 1393"/>
                <a:gd name="T45" fmla="*/ 45 h 1249"/>
                <a:gd name="T46" fmla="*/ 1169 w 1393"/>
                <a:gd name="T47" fmla="*/ 33 h 1249"/>
                <a:gd name="T48" fmla="*/ 946 w 1393"/>
                <a:gd name="T49" fmla="*/ 179 h 1249"/>
                <a:gd name="T50" fmla="*/ 912 w 1393"/>
                <a:gd name="T51" fmla="*/ 129 h 1249"/>
                <a:gd name="T52" fmla="*/ 771 w 1393"/>
                <a:gd name="T53" fmla="*/ 107 h 1249"/>
                <a:gd name="T54" fmla="*/ 607 w 1393"/>
                <a:gd name="T55" fmla="*/ 99 h 1249"/>
                <a:gd name="T56" fmla="*/ 502 w 1393"/>
                <a:gd name="T57" fmla="*/ 101 h 1249"/>
                <a:gd name="T58" fmla="*/ 411 w 1393"/>
                <a:gd name="T59" fmla="*/ 107 h 1249"/>
                <a:gd name="T60" fmla="*/ 326 w 1393"/>
                <a:gd name="T61" fmla="*/ 121 h 1249"/>
                <a:gd name="T62" fmla="*/ 245 w 1393"/>
                <a:gd name="T63" fmla="*/ 142 h 1249"/>
                <a:gd name="T64" fmla="*/ 188 w 1393"/>
                <a:gd name="T65" fmla="*/ 169 h 1249"/>
                <a:gd name="T66" fmla="*/ 146 w 1393"/>
                <a:gd name="T67" fmla="*/ 197 h 1249"/>
                <a:gd name="T68" fmla="*/ 125 w 1393"/>
                <a:gd name="T69" fmla="*/ 226 h 1249"/>
                <a:gd name="T70" fmla="*/ 114 w 1393"/>
                <a:gd name="T71" fmla="*/ 259 h 1249"/>
                <a:gd name="T72" fmla="*/ 126 w 1393"/>
                <a:gd name="T73" fmla="*/ 303 h 1249"/>
                <a:gd name="T74" fmla="*/ 157 w 1393"/>
                <a:gd name="T75" fmla="*/ 346 h 1249"/>
                <a:gd name="T76" fmla="*/ 204 w 1393"/>
                <a:gd name="T77" fmla="*/ 381 h 1249"/>
                <a:gd name="T78" fmla="*/ 254 w 1393"/>
                <a:gd name="T79" fmla="*/ 411 h 1249"/>
                <a:gd name="T80" fmla="*/ 302 w 1393"/>
                <a:gd name="T81" fmla="*/ 433 h 1249"/>
                <a:gd name="T82" fmla="*/ 361 w 1393"/>
                <a:gd name="T83" fmla="*/ 455 h 1249"/>
                <a:gd name="T84" fmla="*/ 504 w 1393"/>
                <a:gd name="T85" fmla="*/ 501 h 124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93" h="1249">
                  <a:moveTo>
                    <a:pt x="527" y="1248"/>
                  </a:moveTo>
                  <a:lnTo>
                    <a:pt x="405" y="1173"/>
                  </a:lnTo>
                  <a:lnTo>
                    <a:pt x="365" y="1144"/>
                  </a:lnTo>
                  <a:lnTo>
                    <a:pt x="317" y="1105"/>
                  </a:lnTo>
                  <a:lnTo>
                    <a:pt x="282" y="1075"/>
                  </a:lnTo>
                  <a:lnTo>
                    <a:pt x="248" y="1040"/>
                  </a:lnTo>
                  <a:lnTo>
                    <a:pt x="215" y="1006"/>
                  </a:lnTo>
                  <a:lnTo>
                    <a:pt x="188" y="972"/>
                  </a:lnTo>
                  <a:lnTo>
                    <a:pt x="156" y="930"/>
                  </a:lnTo>
                  <a:lnTo>
                    <a:pt x="118" y="878"/>
                  </a:lnTo>
                  <a:lnTo>
                    <a:pt x="92" y="833"/>
                  </a:lnTo>
                  <a:lnTo>
                    <a:pt x="67" y="786"/>
                  </a:lnTo>
                  <a:lnTo>
                    <a:pt x="52" y="750"/>
                  </a:lnTo>
                  <a:lnTo>
                    <a:pt x="35" y="709"/>
                  </a:lnTo>
                  <a:lnTo>
                    <a:pt x="25" y="677"/>
                  </a:lnTo>
                  <a:lnTo>
                    <a:pt x="18" y="638"/>
                  </a:lnTo>
                  <a:lnTo>
                    <a:pt x="10" y="603"/>
                  </a:lnTo>
                  <a:lnTo>
                    <a:pt x="5" y="565"/>
                  </a:lnTo>
                  <a:lnTo>
                    <a:pt x="2" y="534"/>
                  </a:lnTo>
                  <a:lnTo>
                    <a:pt x="0" y="493"/>
                  </a:lnTo>
                  <a:lnTo>
                    <a:pt x="0" y="449"/>
                  </a:lnTo>
                  <a:lnTo>
                    <a:pt x="7" y="409"/>
                  </a:lnTo>
                  <a:lnTo>
                    <a:pt x="14" y="375"/>
                  </a:lnTo>
                  <a:lnTo>
                    <a:pt x="24" y="337"/>
                  </a:lnTo>
                  <a:lnTo>
                    <a:pt x="36" y="299"/>
                  </a:lnTo>
                  <a:lnTo>
                    <a:pt x="60" y="254"/>
                  </a:lnTo>
                  <a:lnTo>
                    <a:pt x="85" y="218"/>
                  </a:lnTo>
                  <a:lnTo>
                    <a:pt x="109" y="190"/>
                  </a:lnTo>
                  <a:lnTo>
                    <a:pt x="135" y="162"/>
                  </a:lnTo>
                  <a:lnTo>
                    <a:pt x="170" y="134"/>
                  </a:lnTo>
                  <a:lnTo>
                    <a:pt x="199" y="111"/>
                  </a:lnTo>
                  <a:lnTo>
                    <a:pt x="229" y="93"/>
                  </a:lnTo>
                  <a:lnTo>
                    <a:pt x="272" y="70"/>
                  </a:lnTo>
                  <a:lnTo>
                    <a:pt x="323" y="48"/>
                  </a:lnTo>
                  <a:lnTo>
                    <a:pt x="368" y="33"/>
                  </a:lnTo>
                  <a:lnTo>
                    <a:pt x="409" y="20"/>
                  </a:lnTo>
                  <a:lnTo>
                    <a:pt x="454" y="11"/>
                  </a:lnTo>
                  <a:lnTo>
                    <a:pt x="495" y="8"/>
                  </a:lnTo>
                  <a:lnTo>
                    <a:pt x="542" y="4"/>
                  </a:lnTo>
                  <a:lnTo>
                    <a:pt x="601" y="0"/>
                  </a:lnTo>
                  <a:lnTo>
                    <a:pt x="654" y="3"/>
                  </a:lnTo>
                  <a:lnTo>
                    <a:pt x="715" y="6"/>
                  </a:lnTo>
                  <a:lnTo>
                    <a:pt x="829" y="26"/>
                  </a:lnTo>
                  <a:lnTo>
                    <a:pt x="919" y="51"/>
                  </a:lnTo>
                  <a:lnTo>
                    <a:pt x="1011" y="84"/>
                  </a:lnTo>
                  <a:lnTo>
                    <a:pt x="1083" y="114"/>
                  </a:lnTo>
                  <a:lnTo>
                    <a:pt x="1172" y="159"/>
                  </a:lnTo>
                  <a:lnTo>
                    <a:pt x="1221" y="80"/>
                  </a:lnTo>
                  <a:lnTo>
                    <a:pt x="1392" y="428"/>
                  </a:lnTo>
                  <a:lnTo>
                    <a:pt x="988" y="447"/>
                  </a:lnTo>
                  <a:lnTo>
                    <a:pt x="1041" y="364"/>
                  </a:lnTo>
                  <a:lnTo>
                    <a:pt x="952" y="320"/>
                  </a:lnTo>
                  <a:lnTo>
                    <a:pt x="881" y="293"/>
                  </a:lnTo>
                  <a:lnTo>
                    <a:pt x="805" y="269"/>
                  </a:lnTo>
                  <a:lnTo>
                    <a:pt x="692" y="248"/>
                  </a:lnTo>
                  <a:lnTo>
                    <a:pt x="635" y="246"/>
                  </a:lnTo>
                  <a:lnTo>
                    <a:pt x="576" y="246"/>
                  </a:lnTo>
                  <a:lnTo>
                    <a:pt x="525" y="253"/>
                  </a:lnTo>
                  <a:lnTo>
                    <a:pt x="474" y="260"/>
                  </a:lnTo>
                  <a:lnTo>
                    <a:pt x="430" y="269"/>
                  </a:lnTo>
                  <a:lnTo>
                    <a:pt x="389" y="284"/>
                  </a:lnTo>
                  <a:lnTo>
                    <a:pt x="342" y="302"/>
                  </a:lnTo>
                  <a:lnTo>
                    <a:pt x="295" y="330"/>
                  </a:lnTo>
                  <a:lnTo>
                    <a:pt x="257" y="356"/>
                  </a:lnTo>
                  <a:lnTo>
                    <a:pt x="229" y="384"/>
                  </a:lnTo>
                  <a:lnTo>
                    <a:pt x="196" y="420"/>
                  </a:lnTo>
                  <a:lnTo>
                    <a:pt x="170" y="461"/>
                  </a:lnTo>
                  <a:lnTo>
                    <a:pt x="154" y="489"/>
                  </a:lnTo>
                  <a:lnTo>
                    <a:pt x="140" y="520"/>
                  </a:lnTo>
                  <a:lnTo>
                    <a:pt x="129" y="563"/>
                  </a:lnTo>
                  <a:lnTo>
                    <a:pt x="122" y="604"/>
                  </a:lnTo>
                  <a:lnTo>
                    <a:pt x="118" y="645"/>
                  </a:lnTo>
                  <a:lnTo>
                    <a:pt x="121" y="690"/>
                  </a:lnTo>
                  <a:lnTo>
                    <a:pt x="130" y="757"/>
                  </a:lnTo>
                  <a:lnTo>
                    <a:pt x="144" y="805"/>
                  </a:lnTo>
                  <a:lnTo>
                    <a:pt x="165" y="863"/>
                  </a:lnTo>
                  <a:lnTo>
                    <a:pt x="191" y="914"/>
                  </a:lnTo>
                  <a:lnTo>
                    <a:pt x="212" y="951"/>
                  </a:lnTo>
                  <a:lnTo>
                    <a:pt x="240" y="991"/>
                  </a:lnTo>
                  <a:lnTo>
                    <a:pt x="266" y="1026"/>
                  </a:lnTo>
                  <a:lnTo>
                    <a:pt x="289" y="1053"/>
                  </a:lnTo>
                  <a:lnTo>
                    <a:pt x="314" y="1081"/>
                  </a:lnTo>
                  <a:lnTo>
                    <a:pt x="346" y="1109"/>
                  </a:lnTo>
                  <a:lnTo>
                    <a:pt x="377" y="1135"/>
                  </a:lnTo>
                  <a:lnTo>
                    <a:pt x="418" y="1169"/>
                  </a:lnTo>
                  <a:lnTo>
                    <a:pt x="527" y="1248"/>
                  </a:lnTo>
                </a:path>
              </a:pathLst>
            </a:custGeom>
            <a:solidFill>
              <a:schemeClr val="accent2"/>
            </a:solidFill>
            <a:ln w="3175"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endParaRPr lang="zh-CN" altLang="en-US"/>
            </a:p>
          </p:txBody>
        </p:sp>
        <p:sp useBgFill="1">
          <p:nvSpPr>
            <p:cNvPr id="31785" name="Rectangle 38"/>
            <p:cNvSpPr>
              <a:spLocks noChangeArrowheads="1"/>
            </p:cNvSpPr>
            <p:nvPr/>
          </p:nvSpPr>
          <p:spPr bwMode="auto">
            <a:xfrm>
              <a:off x="4139" y="2249"/>
              <a:ext cx="1378" cy="824"/>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50000"/>
                </a:spcBef>
                <a:buFontTx/>
                <a:buChar char="•"/>
              </a:pPr>
              <a:r>
                <a:rPr lang="zh-CN" altLang="en-US" sz="2200">
                  <a:solidFill>
                    <a:srgbClr val="00B050"/>
                  </a:solidFill>
                  <a:latin typeface="黑体" panose="02010609060101010101" pitchFamily="49" charset="-122"/>
                  <a:ea typeface="黑体" panose="02010609060101010101" pitchFamily="49" charset="-122"/>
                </a:rPr>
                <a:t>当样本容量足够大时</a:t>
              </a:r>
              <a:r>
                <a:rPr lang="en-US" altLang="zh-CN" sz="2200">
                  <a:solidFill>
                    <a:srgbClr val="00B050"/>
                  </a:solidFill>
                  <a:latin typeface="黑体" panose="02010609060101010101" pitchFamily="49" charset="-122"/>
                  <a:ea typeface="黑体" panose="02010609060101010101" pitchFamily="49" charset="-122"/>
                </a:rPr>
                <a:t>(</a:t>
              </a:r>
              <a:r>
                <a:rPr lang="en-US" altLang="zh-CN" sz="2200" i="1">
                  <a:solidFill>
                    <a:srgbClr val="00B050"/>
                  </a:solidFill>
                  <a:latin typeface="黑体" panose="02010609060101010101" pitchFamily="49" charset="-122"/>
                  <a:ea typeface="黑体" panose="02010609060101010101" pitchFamily="49" charset="-122"/>
                </a:rPr>
                <a:t>n≥</a:t>
              </a:r>
              <a:r>
                <a:rPr lang="en-US" altLang="zh-CN" sz="2200">
                  <a:solidFill>
                    <a:srgbClr val="00B050"/>
                  </a:solidFill>
                  <a:latin typeface="黑体" panose="02010609060101010101" pitchFamily="49" charset="-122"/>
                  <a:ea typeface="黑体" panose="02010609060101010101" pitchFamily="49" charset="-122"/>
                </a:rPr>
                <a:t>30) </a:t>
              </a:r>
              <a:r>
                <a:rPr lang="zh-CN" altLang="en-US" sz="2200">
                  <a:solidFill>
                    <a:srgbClr val="00B050"/>
                  </a:solidFill>
                  <a:latin typeface="黑体" panose="02010609060101010101" pitchFamily="49" charset="-122"/>
                  <a:ea typeface="黑体" panose="02010609060101010101" pitchFamily="49" charset="-122"/>
                </a:rPr>
                <a:t>，样本均值的抽样分布逐渐趋于正态分布</a:t>
              </a:r>
            </a:p>
          </p:txBody>
        </p:sp>
        <p:graphicFrame>
          <p:nvGraphicFramePr>
            <p:cNvPr id="31786" name="Object 40">
              <a:hlinkClick r:id="" action="ppaction://ole?verb=0"/>
            </p:cNvPr>
            <p:cNvGraphicFramePr>
              <a:graphicFrameLocks/>
            </p:cNvGraphicFramePr>
            <p:nvPr/>
          </p:nvGraphicFramePr>
          <p:xfrm>
            <a:off x="3219" y="1905"/>
            <a:ext cx="810" cy="510"/>
          </p:xfrm>
          <a:graphic>
            <a:graphicData uri="http://schemas.openxmlformats.org/presentationml/2006/ole">
              <mc:AlternateContent xmlns:mc="http://schemas.openxmlformats.org/markup-compatibility/2006">
                <mc:Choice xmlns:v="urn:schemas-microsoft-com:vml" Requires="v">
                  <p:oleObj name="公式" r:id="rId3" imgW="666812" imgH="425275" progId="Equation.3">
                    <p:embed/>
                  </p:oleObj>
                </mc:Choice>
                <mc:Fallback>
                  <p:oleObj name="公式" r:id="rId3" imgW="666812" imgH="425275" progId="Equation.3">
                    <p:embed/>
                    <p:pic>
                      <p:nvPicPr>
                        <p:cNvPr id="0" name="Object 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9" y="1905"/>
                          <a:ext cx="810" cy="51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sp>
        <p:nvSpPr>
          <p:cNvPr id="31747" name="Rectangle 66"/>
          <p:cNvSpPr>
            <a:spLocks noChangeArrowheads="1"/>
          </p:cNvSpPr>
          <p:nvPr/>
        </p:nvSpPr>
        <p:spPr bwMode="auto">
          <a:xfrm>
            <a:off x="390525" y="1676400"/>
            <a:ext cx="108712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 typeface="Wingdings" panose="05000000000000000000" pitchFamily="2" charset="2"/>
              <a:buChar char="n"/>
            </a:pPr>
            <a:r>
              <a:rPr lang="zh-CN" altLang="en-US">
                <a:solidFill>
                  <a:srgbClr val="FF0000"/>
                </a:solidFill>
                <a:latin typeface="黑体" panose="02010609060101010101" pitchFamily="49" charset="-122"/>
                <a:ea typeface="黑体" panose="02010609060101010101" pitchFamily="49" charset="-122"/>
              </a:rPr>
              <a:t>中心极限定理：</a:t>
            </a:r>
            <a:r>
              <a:rPr lang="zh-CN" altLang="en-US">
                <a:latin typeface="黑体" panose="02010609060101010101" pitchFamily="49" charset="-122"/>
                <a:ea typeface="黑体" panose="02010609060101010101" pitchFamily="49" charset="-122"/>
              </a:rPr>
              <a:t>从均值为</a:t>
            </a:r>
            <a:r>
              <a:rPr lang="zh-CN" altLang="en-US" i="1">
                <a:latin typeface="黑体" panose="02010609060101010101" pitchFamily="49" charset="-122"/>
                <a:ea typeface="黑体" panose="02010609060101010101" pitchFamily="49" charset="-122"/>
                <a:sym typeface="Symbol" panose="05050102010706020507" pitchFamily="18" charset="2"/>
              </a:rPr>
              <a:t></a:t>
            </a:r>
            <a:r>
              <a:rPr lang="zh-CN" altLang="en-US">
                <a:latin typeface="黑体" panose="02010609060101010101" pitchFamily="49" charset="-122"/>
                <a:ea typeface="黑体" panose="02010609060101010101" pitchFamily="49" charset="-122"/>
              </a:rPr>
              <a:t>，方差为</a:t>
            </a:r>
            <a:r>
              <a:rPr lang="zh-CN" altLang="en-US" i="1">
                <a:latin typeface="黑体" panose="02010609060101010101" pitchFamily="49" charset="-122"/>
                <a:ea typeface="黑体" panose="02010609060101010101" pitchFamily="49" charset="-122"/>
                <a:sym typeface="Symbol" panose="05050102010706020507" pitchFamily="18" charset="2"/>
              </a:rPr>
              <a:t></a:t>
            </a:r>
            <a:r>
              <a:rPr lang="en-US" altLang="zh-CN" baseline="30000">
                <a:latin typeface="黑体" panose="02010609060101010101" pitchFamily="49" charset="-122"/>
                <a:ea typeface="黑体" panose="02010609060101010101" pitchFamily="49" charset="-122"/>
              </a:rPr>
              <a:t>2</a:t>
            </a:r>
            <a:r>
              <a:rPr lang="zh-CN" altLang="en-US">
                <a:latin typeface="黑体" panose="02010609060101010101" pitchFamily="49" charset="-122"/>
                <a:ea typeface="黑体" panose="02010609060101010101" pitchFamily="49" charset="-122"/>
              </a:rPr>
              <a:t>的一个</a:t>
            </a:r>
            <a:r>
              <a:rPr lang="zh-CN" altLang="en-US">
                <a:solidFill>
                  <a:srgbClr val="0070C0"/>
                </a:solidFill>
                <a:latin typeface="黑体" panose="02010609060101010101" pitchFamily="49" charset="-122"/>
                <a:ea typeface="黑体" panose="02010609060101010101" pitchFamily="49" charset="-122"/>
              </a:rPr>
              <a:t>任意总体</a:t>
            </a:r>
            <a:r>
              <a:rPr lang="zh-CN" altLang="en-US">
                <a:latin typeface="黑体" panose="02010609060101010101" pitchFamily="49" charset="-122"/>
                <a:ea typeface="黑体" panose="02010609060101010101" pitchFamily="49" charset="-122"/>
              </a:rPr>
              <a:t>中抽取容量为</a:t>
            </a:r>
            <a:r>
              <a:rPr lang="en-US" altLang="zh-CN" i="1">
                <a:latin typeface="黑体" panose="02010609060101010101" pitchFamily="49" charset="-122"/>
                <a:ea typeface="黑体" panose="02010609060101010101" pitchFamily="49" charset="-122"/>
              </a:rPr>
              <a:t>n</a:t>
            </a:r>
            <a:r>
              <a:rPr lang="zh-CN" altLang="en-US">
                <a:latin typeface="黑体" panose="02010609060101010101" pitchFamily="49" charset="-122"/>
                <a:ea typeface="黑体" panose="02010609060101010101" pitchFamily="49" charset="-122"/>
              </a:rPr>
              <a:t>的样本，</a:t>
            </a:r>
            <a:r>
              <a:rPr lang="zh-CN" altLang="en-US">
                <a:solidFill>
                  <a:srgbClr val="0070C0"/>
                </a:solidFill>
                <a:latin typeface="黑体" panose="02010609060101010101" pitchFamily="49" charset="-122"/>
                <a:ea typeface="黑体" panose="02010609060101010101" pitchFamily="49" charset="-122"/>
              </a:rPr>
              <a:t>当</a:t>
            </a:r>
            <a:r>
              <a:rPr lang="en-US" altLang="zh-CN" i="1">
                <a:solidFill>
                  <a:srgbClr val="0070C0"/>
                </a:solidFill>
                <a:latin typeface="黑体" panose="02010609060101010101" pitchFamily="49" charset="-122"/>
                <a:ea typeface="黑体" panose="02010609060101010101" pitchFamily="49" charset="-122"/>
              </a:rPr>
              <a:t>n</a:t>
            </a:r>
            <a:r>
              <a:rPr lang="zh-CN" altLang="en-US">
                <a:solidFill>
                  <a:srgbClr val="0070C0"/>
                </a:solidFill>
                <a:latin typeface="黑体" panose="02010609060101010101" pitchFamily="49" charset="-122"/>
                <a:ea typeface="黑体" panose="02010609060101010101" pitchFamily="49" charset="-122"/>
              </a:rPr>
              <a:t>充分大时</a:t>
            </a:r>
            <a:r>
              <a:rPr lang="zh-CN" altLang="en-US">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样本均值</a:t>
            </a:r>
            <a:r>
              <a:rPr lang="zh-CN" altLang="en-US">
                <a:latin typeface="黑体" panose="02010609060101010101" pitchFamily="49" charset="-122"/>
                <a:ea typeface="黑体" panose="02010609060101010101" pitchFamily="49" charset="-122"/>
              </a:rPr>
              <a:t>的抽样分布近似服从均值为</a:t>
            </a:r>
            <a:r>
              <a:rPr lang="en-US" altLang="zh-CN" i="1">
                <a:solidFill>
                  <a:srgbClr val="0070C0"/>
                </a:solidFill>
                <a:latin typeface="黑体" panose="02010609060101010101" pitchFamily="49" charset="-122"/>
                <a:ea typeface="黑体" panose="02010609060101010101" pitchFamily="49" charset="-122"/>
              </a:rPr>
              <a:t>μ</a:t>
            </a:r>
            <a:r>
              <a:rPr lang="zh-CN" altLang="en-US">
                <a:latin typeface="黑体" panose="02010609060101010101" pitchFamily="49" charset="-122"/>
                <a:ea typeface="黑体" panose="02010609060101010101" pitchFamily="49" charset="-122"/>
              </a:rPr>
              <a:t>，方差为</a:t>
            </a:r>
            <a:r>
              <a:rPr lang="en-US" altLang="zh-CN" i="1">
                <a:solidFill>
                  <a:srgbClr val="0070C0"/>
                </a:solidFill>
                <a:latin typeface="黑体" panose="02010609060101010101" pitchFamily="49" charset="-122"/>
                <a:ea typeface="黑体" panose="02010609060101010101" pitchFamily="49" charset="-122"/>
              </a:rPr>
              <a:t>σ</a:t>
            </a:r>
            <a:r>
              <a:rPr lang="en-US" altLang="zh-CN" baseline="30000">
                <a:solidFill>
                  <a:srgbClr val="0070C0"/>
                </a:solidFill>
                <a:latin typeface="黑体" panose="02010609060101010101" pitchFamily="49" charset="-122"/>
                <a:ea typeface="黑体" panose="02010609060101010101" pitchFamily="49" charset="-122"/>
              </a:rPr>
              <a:t>2</a:t>
            </a:r>
            <a:r>
              <a:rPr lang="en-US" altLang="zh-CN">
                <a:solidFill>
                  <a:srgbClr val="0070C0"/>
                </a:solidFill>
                <a:latin typeface="黑体" panose="02010609060101010101" pitchFamily="49" charset="-122"/>
                <a:ea typeface="黑体" panose="02010609060101010101" pitchFamily="49" charset="-122"/>
              </a:rPr>
              <a:t>/</a:t>
            </a:r>
            <a:r>
              <a:rPr lang="en-US" altLang="zh-CN" i="1">
                <a:solidFill>
                  <a:srgbClr val="0070C0"/>
                </a:solidFill>
                <a:latin typeface="黑体" panose="02010609060101010101" pitchFamily="49" charset="-122"/>
                <a:ea typeface="黑体" panose="02010609060101010101" pitchFamily="49" charset="-122"/>
              </a:rPr>
              <a:t>n</a:t>
            </a:r>
            <a:r>
              <a:rPr lang="zh-CN" altLang="en-US">
                <a:latin typeface="黑体" panose="02010609060101010101" pitchFamily="49" charset="-122"/>
                <a:ea typeface="黑体" panose="02010609060101010101" pitchFamily="49" charset="-122"/>
              </a:rPr>
              <a:t>的</a:t>
            </a:r>
            <a:r>
              <a:rPr lang="zh-CN" altLang="en-US">
                <a:solidFill>
                  <a:srgbClr val="0070C0"/>
                </a:solidFill>
                <a:latin typeface="黑体" panose="02010609060101010101" pitchFamily="49" charset="-122"/>
                <a:ea typeface="黑体" panose="02010609060101010101" pitchFamily="49" charset="-122"/>
              </a:rPr>
              <a:t>正态分布。</a:t>
            </a:r>
          </a:p>
        </p:txBody>
      </p:sp>
      <p:grpSp>
        <p:nvGrpSpPr>
          <p:cNvPr id="31748" name="Group 75"/>
          <p:cNvGrpSpPr>
            <a:grpSpLocks/>
          </p:cNvGrpSpPr>
          <p:nvPr/>
        </p:nvGrpSpPr>
        <p:grpSpPr bwMode="auto">
          <a:xfrm>
            <a:off x="304800" y="3276600"/>
            <a:ext cx="10771188" cy="3200400"/>
            <a:chOff x="144" y="2064"/>
            <a:chExt cx="5089" cy="2016"/>
          </a:xfrm>
        </p:grpSpPr>
        <p:grpSp>
          <p:nvGrpSpPr>
            <p:cNvPr id="31752" name="Group 52"/>
            <p:cNvGrpSpPr>
              <a:grpSpLocks/>
            </p:cNvGrpSpPr>
            <p:nvPr/>
          </p:nvGrpSpPr>
          <p:grpSpPr bwMode="auto">
            <a:xfrm>
              <a:off x="1239" y="2064"/>
              <a:ext cx="3801" cy="1615"/>
              <a:chOff x="1200" y="1776"/>
              <a:chExt cx="3840" cy="1872"/>
            </a:xfrm>
          </p:grpSpPr>
          <p:grpSp>
            <p:nvGrpSpPr>
              <p:cNvPr id="31779" name="Group 33"/>
              <p:cNvGrpSpPr>
                <a:grpSpLocks/>
              </p:cNvGrpSpPr>
              <p:nvPr/>
            </p:nvGrpSpPr>
            <p:grpSpPr bwMode="auto">
              <a:xfrm>
                <a:off x="1248" y="2208"/>
                <a:ext cx="3730" cy="1371"/>
                <a:chOff x="1259" y="2175"/>
                <a:chExt cx="3730" cy="1371"/>
              </a:xfrm>
            </p:grpSpPr>
            <p:sp>
              <p:nvSpPr>
                <p:cNvPr id="31781" name="Freeform 8"/>
                <p:cNvSpPr>
                  <a:spLocks/>
                </p:cNvSpPr>
                <p:nvPr/>
              </p:nvSpPr>
              <p:spPr bwMode="auto">
                <a:xfrm>
                  <a:off x="2483" y="2175"/>
                  <a:ext cx="2507" cy="1367"/>
                </a:xfrm>
                <a:custGeom>
                  <a:avLst/>
                  <a:gdLst>
                    <a:gd name="T0" fmla="*/ 2509 w 2506"/>
                    <a:gd name="T1" fmla="*/ 1359 h 1371"/>
                    <a:gd name="T2" fmla="*/ 2244 w 2506"/>
                    <a:gd name="T3" fmla="*/ 1343 h 1371"/>
                    <a:gd name="T4" fmla="*/ 2111 w 2506"/>
                    <a:gd name="T5" fmla="*/ 1328 h 1371"/>
                    <a:gd name="T6" fmla="*/ 1983 w 2506"/>
                    <a:gd name="T7" fmla="*/ 1304 h 1371"/>
                    <a:gd name="T8" fmla="*/ 1850 w 2506"/>
                    <a:gd name="T9" fmla="*/ 1273 h 1371"/>
                    <a:gd name="T10" fmla="*/ 1718 w 2506"/>
                    <a:gd name="T11" fmla="*/ 1230 h 1371"/>
                    <a:gd name="T12" fmla="*/ 1585 w 2506"/>
                    <a:gd name="T13" fmla="*/ 1179 h 1371"/>
                    <a:gd name="T14" fmla="*/ 1320 w 2506"/>
                    <a:gd name="T15" fmla="*/ 1019 h 1371"/>
                    <a:gd name="T16" fmla="*/ 1056 w 2506"/>
                    <a:gd name="T17" fmla="*/ 796 h 1371"/>
                    <a:gd name="T18" fmla="*/ 791 w 2506"/>
                    <a:gd name="T19" fmla="*/ 527 h 1371"/>
                    <a:gd name="T20" fmla="*/ 658 w 2506"/>
                    <a:gd name="T21" fmla="*/ 394 h 1371"/>
                    <a:gd name="T22" fmla="*/ 530 w 2506"/>
                    <a:gd name="T23" fmla="*/ 266 h 1371"/>
                    <a:gd name="T24" fmla="*/ 397 w 2506"/>
                    <a:gd name="T25" fmla="*/ 159 h 1371"/>
                    <a:gd name="T26" fmla="*/ 265 w 2506"/>
                    <a:gd name="T27" fmla="*/ 74 h 1371"/>
                    <a:gd name="T28" fmla="*/ 132 w 2506"/>
                    <a:gd name="T29" fmla="*/ 19 h 1371"/>
                    <a:gd name="T30" fmla="*/ 0 w 2506"/>
                    <a:gd name="T31" fmla="*/ 0 h 13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6" h="1371">
                      <a:moveTo>
                        <a:pt x="2506" y="1371"/>
                      </a:moveTo>
                      <a:lnTo>
                        <a:pt x="2241" y="1355"/>
                      </a:lnTo>
                      <a:lnTo>
                        <a:pt x="2108" y="1340"/>
                      </a:lnTo>
                      <a:lnTo>
                        <a:pt x="1980" y="1316"/>
                      </a:lnTo>
                      <a:lnTo>
                        <a:pt x="1847" y="1285"/>
                      </a:lnTo>
                      <a:lnTo>
                        <a:pt x="1715" y="1242"/>
                      </a:lnTo>
                      <a:lnTo>
                        <a:pt x="1582" y="1188"/>
                      </a:lnTo>
                      <a:lnTo>
                        <a:pt x="1317" y="1028"/>
                      </a:lnTo>
                      <a:lnTo>
                        <a:pt x="1056" y="802"/>
                      </a:lnTo>
                      <a:lnTo>
                        <a:pt x="791" y="533"/>
                      </a:lnTo>
                      <a:lnTo>
                        <a:pt x="658" y="397"/>
                      </a:lnTo>
                      <a:lnTo>
                        <a:pt x="530" y="269"/>
                      </a:lnTo>
                      <a:lnTo>
                        <a:pt x="397" y="159"/>
                      </a:lnTo>
                      <a:lnTo>
                        <a:pt x="265" y="74"/>
                      </a:lnTo>
                      <a:lnTo>
                        <a:pt x="132" y="19"/>
                      </a:lnTo>
                      <a:lnTo>
                        <a:pt x="0" y="0"/>
                      </a:lnTo>
                    </a:path>
                  </a:pathLst>
                </a:custGeom>
                <a:noFill/>
                <a:ln w="76200" cmpd="sng">
                  <a:solidFill>
                    <a:srgbClr val="FF00FF"/>
                  </a:solidFill>
                  <a:prstDash val="solid"/>
                  <a:round/>
                  <a:headEnd/>
                  <a:tailEnd/>
                </a:ln>
                <a:effectLst>
                  <a:outerShdw dist="53882"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82" name="Freeform 9"/>
                <p:cNvSpPr>
                  <a:spLocks/>
                </p:cNvSpPr>
                <p:nvPr/>
              </p:nvSpPr>
              <p:spPr bwMode="auto">
                <a:xfrm>
                  <a:off x="1259" y="2175"/>
                  <a:ext cx="1224" cy="1367"/>
                </a:xfrm>
                <a:custGeom>
                  <a:avLst/>
                  <a:gdLst>
                    <a:gd name="T0" fmla="*/ 0 w 1224"/>
                    <a:gd name="T1" fmla="*/ 1359 h 1371"/>
                    <a:gd name="T2" fmla="*/ 129 w 1224"/>
                    <a:gd name="T3" fmla="*/ 1343 h 1371"/>
                    <a:gd name="T4" fmla="*/ 191 w 1224"/>
                    <a:gd name="T5" fmla="*/ 1328 h 1371"/>
                    <a:gd name="T6" fmla="*/ 257 w 1224"/>
                    <a:gd name="T7" fmla="*/ 1304 h 1371"/>
                    <a:gd name="T8" fmla="*/ 320 w 1224"/>
                    <a:gd name="T9" fmla="*/ 1273 h 1371"/>
                    <a:gd name="T10" fmla="*/ 386 w 1224"/>
                    <a:gd name="T11" fmla="*/ 1230 h 1371"/>
                    <a:gd name="T12" fmla="*/ 452 w 1224"/>
                    <a:gd name="T13" fmla="*/ 1179 h 1371"/>
                    <a:gd name="T14" fmla="*/ 581 w 1224"/>
                    <a:gd name="T15" fmla="*/ 1019 h 1371"/>
                    <a:gd name="T16" fmla="*/ 709 w 1224"/>
                    <a:gd name="T17" fmla="*/ 796 h 1371"/>
                    <a:gd name="T18" fmla="*/ 838 w 1224"/>
                    <a:gd name="T19" fmla="*/ 527 h 1371"/>
                    <a:gd name="T20" fmla="*/ 904 w 1224"/>
                    <a:gd name="T21" fmla="*/ 394 h 1371"/>
                    <a:gd name="T22" fmla="*/ 967 w 1224"/>
                    <a:gd name="T23" fmla="*/ 266 h 1371"/>
                    <a:gd name="T24" fmla="*/ 1033 w 1224"/>
                    <a:gd name="T25" fmla="*/ 159 h 1371"/>
                    <a:gd name="T26" fmla="*/ 1095 w 1224"/>
                    <a:gd name="T27" fmla="*/ 74 h 1371"/>
                    <a:gd name="T28" fmla="*/ 1161 w 1224"/>
                    <a:gd name="T29" fmla="*/ 19 h 1371"/>
                    <a:gd name="T30" fmla="*/ 1224 w 1224"/>
                    <a:gd name="T31" fmla="*/ 0 h 13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24" h="1371">
                      <a:moveTo>
                        <a:pt x="0" y="1371"/>
                      </a:moveTo>
                      <a:lnTo>
                        <a:pt x="129" y="1355"/>
                      </a:lnTo>
                      <a:lnTo>
                        <a:pt x="191" y="1340"/>
                      </a:lnTo>
                      <a:lnTo>
                        <a:pt x="257" y="1316"/>
                      </a:lnTo>
                      <a:lnTo>
                        <a:pt x="320" y="1285"/>
                      </a:lnTo>
                      <a:lnTo>
                        <a:pt x="386" y="1242"/>
                      </a:lnTo>
                      <a:lnTo>
                        <a:pt x="452" y="1188"/>
                      </a:lnTo>
                      <a:lnTo>
                        <a:pt x="581" y="1028"/>
                      </a:lnTo>
                      <a:lnTo>
                        <a:pt x="709" y="802"/>
                      </a:lnTo>
                      <a:lnTo>
                        <a:pt x="838" y="533"/>
                      </a:lnTo>
                      <a:lnTo>
                        <a:pt x="904" y="397"/>
                      </a:lnTo>
                      <a:lnTo>
                        <a:pt x="967" y="269"/>
                      </a:lnTo>
                      <a:lnTo>
                        <a:pt x="1033" y="159"/>
                      </a:lnTo>
                      <a:lnTo>
                        <a:pt x="1095" y="74"/>
                      </a:lnTo>
                      <a:lnTo>
                        <a:pt x="1161" y="19"/>
                      </a:lnTo>
                      <a:lnTo>
                        <a:pt x="1224" y="0"/>
                      </a:lnTo>
                    </a:path>
                  </a:pathLst>
                </a:custGeom>
                <a:noFill/>
                <a:ln w="76200" cmpd="sng">
                  <a:solidFill>
                    <a:srgbClr val="FF00FF"/>
                  </a:solidFill>
                  <a:prstDash val="solid"/>
                  <a:round/>
                  <a:headEnd/>
                  <a:tailEnd/>
                </a:ln>
                <a:effectLst>
                  <a:outerShdw dist="53882"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1780" name="Freeform 10"/>
              <p:cNvSpPr>
                <a:spLocks/>
              </p:cNvSpPr>
              <p:nvPr/>
            </p:nvSpPr>
            <p:spPr bwMode="auto">
              <a:xfrm>
                <a:off x="1200" y="1776"/>
                <a:ext cx="3840" cy="1872"/>
              </a:xfrm>
              <a:custGeom>
                <a:avLst/>
                <a:gdLst>
                  <a:gd name="T0" fmla="*/ 0 w 3800"/>
                  <a:gd name="T1" fmla="*/ 0 h 1784"/>
                  <a:gd name="T2" fmla="*/ 0 w 3800"/>
                  <a:gd name="T3" fmla="*/ 2163 h 1784"/>
                  <a:gd name="T4" fmla="*/ 3962 w 3800"/>
                  <a:gd name="T5" fmla="*/ 2163 h 1784"/>
                  <a:gd name="T6" fmla="*/ 0 60000 65536"/>
                  <a:gd name="T7" fmla="*/ 0 60000 65536"/>
                  <a:gd name="T8" fmla="*/ 0 60000 65536"/>
                </a:gdLst>
                <a:ahLst/>
                <a:cxnLst>
                  <a:cxn ang="T6">
                    <a:pos x="T0" y="T1"/>
                  </a:cxn>
                  <a:cxn ang="T7">
                    <a:pos x="T2" y="T3"/>
                  </a:cxn>
                  <a:cxn ang="T8">
                    <a:pos x="T4" y="T5"/>
                  </a:cxn>
                </a:cxnLst>
                <a:rect l="0" t="0" r="r" b="b"/>
                <a:pathLst>
                  <a:path w="3800" h="1784">
                    <a:moveTo>
                      <a:pt x="0" y="0"/>
                    </a:moveTo>
                    <a:lnTo>
                      <a:pt x="0" y="1784"/>
                    </a:lnTo>
                    <a:lnTo>
                      <a:pt x="3800" y="1784"/>
                    </a:lnTo>
                  </a:path>
                </a:pathLst>
              </a:custGeom>
              <a:noFill/>
              <a:ln w="55563">
                <a:solidFill>
                  <a:schemeClr val="tx1"/>
                </a:solidFill>
                <a:prstDash val="solid"/>
                <a:round/>
                <a:headEnd type="triangle" w="med" len="med"/>
                <a:tailEnd type="triangle" w="med" len="med"/>
              </a:ln>
              <a:effectLst>
                <a:outerShdw dist="53882"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1753" name="Group 74"/>
            <p:cNvGrpSpPr>
              <a:grpSpLocks/>
            </p:cNvGrpSpPr>
            <p:nvPr/>
          </p:nvGrpSpPr>
          <p:grpSpPr bwMode="auto">
            <a:xfrm>
              <a:off x="144" y="2095"/>
              <a:ext cx="5089" cy="1985"/>
              <a:chOff x="144" y="2095"/>
              <a:chExt cx="5089" cy="1985"/>
            </a:xfrm>
          </p:grpSpPr>
          <p:sp useBgFill="1">
            <p:nvSpPr>
              <p:cNvPr id="31754" name="Rectangle 4"/>
              <p:cNvSpPr>
                <a:spLocks noChangeArrowheads="1"/>
              </p:cNvSpPr>
              <p:nvPr/>
            </p:nvSpPr>
            <p:spPr bwMode="auto">
              <a:xfrm>
                <a:off x="144" y="2095"/>
                <a:ext cx="945" cy="440"/>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50000"/>
                  </a:spcBef>
                  <a:buFontTx/>
                  <a:buChar char="•"/>
                </a:pPr>
                <a:r>
                  <a:rPr lang="zh-CN" altLang="en-US" sz="2200">
                    <a:solidFill>
                      <a:srgbClr val="00B050"/>
                    </a:solidFill>
                    <a:latin typeface="黑体" panose="02010609060101010101" pitchFamily="49" charset="-122"/>
                    <a:ea typeface="黑体" panose="02010609060101010101" pitchFamily="49" charset="-122"/>
                  </a:rPr>
                  <a:t>一个任意分布的总体</a:t>
                </a:r>
              </a:p>
            </p:txBody>
          </p:sp>
          <p:grpSp>
            <p:nvGrpSpPr>
              <p:cNvPr id="31755" name="Group 51"/>
              <p:cNvGrpSpPr>
                <a:grpSpLocks/>
              </p:cNvGrpSpPr>
              <p:nvPr/>
            </p:nvGrpSpPr>
            <p:grpSpPr bwMode="auto">
              <a:xfrm>
                <a:off x="1200" y="2287"/>
                <a:ext cx="47" cy="1237"/>
                <a:chOff x="1152" y="2047"/>
                <a:chExt cx="47" cy="1434"/>
              </a:xfrm>
            </p:grpSpPr>
            <p:sp>
              <p:nvSpPr>
                <p:cNvPr id="31770" name="Line 12"/>
                <p:cNvSpPr>
                  <a:spLocks noChangeShapeType="1"/>
                </p:cNvSpPr>
                <p:nvPr/>
              </p:nvSpPr>
              <p:spPr bwMode="auto">
                <a:xfrm>
                  <a:off x="1152" y="2047"/>
                  <a:ext cx="47" cy="1"/>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71" name="Line 13"/>
                <p:cNvSpPr>
                  <a:spLocks noChangeShapeType="1"/>
                </p:cNvSpPr>
                <p:nvPr/>
              </p:nvSpPr>
              <p:spPr bwMode="auto">
                <a:xfrm>
                  <a:off x="1152" y="2226"/>
                  <a:ext cx="47" cy="1"/>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72" name="Line 14"/>
                <p:cNvSpPr>
                  <a:spLocks noChangeShapeType="1"/>
                </p:cNvSpPr>
                <p:nvPr/>
              </p:nvSpPr>
              <p:spPr bwMode="auto">
                <a:xfrm>
                  <a:off x="1152" y="2406"/>
                  <a:ext cx="47" cy="1"/>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73" name="Line 15"/>
                <p:cNvSpPr>
                  <a:spLocks noChangeShapeType="1"/>
                </p:cNvSpPr>
                <p:nvPr/>
              </p:nvSpPr>
              <p:spPr bwMode="auto">
                <a:xfrm>
                  <a:off x="1152" y="2585"/>
                  <a:ext cx="47" cy="1"/>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74" name="Line 16"/>
                <p:cNvSpPr>
                  <a:spLocks noChangeShapeType="1"/>
                </p:cNvSpPr>
                <p:nvPr/>
              </p:nvSpPr>
              <p:spPr bwMode="auto">
                <a:xfrm>
                  <a:off x="1152" y="2765"/>
                  <a:ext cx="47" cy="0"/>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75" name="Line 17"/>
                <p:cNvSpPr>
                  <a:spLocks noChangeShapeType="1"/>
                </p:cNvSpPr>
                <p:nvPr/>
              </p:nvSpPr>
              <p:spPr bwMode="auto">
                <a:xfrm>
                  <a:off x="1152" y="2943"/>
                  <a:ext cx="47" cy="1"/>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76" name="Line 18"/>
                <p:cNvSpPr>
                  <a:spLocks noChangeShapeType="1"/>
                </p:cNvSpPr>
                <p:nvPr/>
              </p:nvSpPr>
              <p:spPr bwMode="auto">
                <a:xfrm>
                  <a:off x="1152" y="3122"/>
                  <a:ext cx="47" cy="1"/>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77" name="Line 19"/>
                <p:cNvSpPr>
                  <a:spLocks noChangeShapeType="1"/>
                </p:cNvSpPr>
                <p:nvPr/>
              </p:nvSpPr>
              <p:spPr bwMode="auto">
                <a:xfrm>
                  <a:off x="1152" y="3301"/>
                  <a:ext cx="47" cy="1"/>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78" name="Line 20"/>
                <p:cNvSpPr>
                  <a:spLocks noChangeShapeType="1"/>
                </p:cNvSpPr>
                <p:nvPr/>
              </p:nvSpPr>
              <p:spPr bwMode="auto">
                <a:xfrm>
                  <a:off x="1152" y="3480"/>
                  <a:ext cx="47" cy="1"/>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1756" name="Object 39">
                <a:hlinkClick r:id="" action="ppaction://ole?verb=0"/>
              </p:cNvPr>
              <p:cNvGraphicFramePr>
                <a:graphicFrameLocks/>
              </p:cNvGraphicFramePr>
              <p:nvPr/>
            </p:nvGraphicFramePr>
            <p:xfrm>
              <a:off x="2735" y="3744"/>
              <a:ext cx="722" cy="336"/>
            </p:xfrm>
            <a:graphic>
              <a:graphicData uri="http://schemas.openxmlformats.org/presentationml/2006/ole">
                <mc:AlternateContent xmlns:mc="http://schemas.openxmlformats.org/markup-compatibility/2006">
                  <mc:Choice xmlns:v="urn:schemas-microsoft-com:vml" Requires="v">
                    <p:oleObj name="公式" r:id="rId5" imgW="539762" imgH="209681" progId="Equation.3">
                      <p:embed/>
                    </p:oleObj>
                  </mc:Choice>
                  <mc:Fallback>
                    <p:oleObj name="公式" r:id="rId5" imgW="539762" imgH="209681" progId="Equation.3">
                      <p:embed/>
                      <p:pic>
                        <p:nvPicPr>
                          <p:cNvPr id="0" name="Object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5" y="3744"/>
                            <a:ext cx="722" cy="33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nvGrpSpPr>
              <p:cNvPr id="31757" name="Group 73"/>
              <p:cNvGrpSpPr>
                <a:grpSpLocks/>
              </p:cNvGrpSpPr>
              <p:nvPr/>
            </p:nvGrpSpPr>
            <p:grpSpPr bwMode="auto">
              <a:xfrm>
                <a:off x="1656" y="3652"/>
                <a:ext cx="3577" cy="227"/>
                <a:chOff x="1656" y="3652"/>
                <a:chExt cx="3577" cy="227"/>
              </a:xfrm>
            </p:grpSpPr>
            <p:sp>
              <p:nvSpPr>
                <p:cNvPr id="31758" name="Line 22"/>
                <p:cNvSpPr>
                  <a:spLocks noChangeShapeType="1"/>
                </p:cNvSpPr>
                <p:nvPr/>
              </p:nvSpPr>
              <p:spPr bwMode="auto">
                <a:xfrm>
                  <a:off x="4665" y="3675"/>
                  <a:ext cx="1" cy="47"/>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59" name="Line 23"/>
                <p:cNvSpPr>
                  <a:spLocks noChangeShapeType="1"/>
                </p:cNvSpPr>
                <p:nvPr/>
              </p:nvSpPr>
              <p:spPr bwMode="auto">
                <a:xfrm>
                  <a:off x="4291" y="3675"/>
                  <a:ext cx="1" cy="47"/>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60" name="Line 24"/>
                <p:cNvSpPr>
                  <a:spLocks noChangeShapeType="1"/>
                </p:cNvSpPr>
                <p:nvPr/>
              </p:nvSpPr>
              <p:spPr bwMode="auto">
                <a:xfrm>
                  <a:off x="3913" y="3675"/>
                  <a:ext cx="1" cy="47"/>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61" name="Line 25"/>
                <p:cNvSpPr>
                  <a:spLocks noChangeShapeType="1"/>
                </p:cNvSpPr>
                <p:nvPr/>
              </p:nvSpPr>
              <p:spPr bwMode="auto">
                <a:xfrm>
                  <a:off x="3539" y="3675"/>
                  <a:ext cx="2" cy="47"/>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62" name="Line 26"/>
                <p:cNvSpPr>
                  <a:spLocks noChangeShapeType="1"/>
                </p:cNvSpPr>
                <p:nvPr/>
              </p:nvSpPr>
              <p:spPr bwMode="auto">
                <a:xfrm>
                  <a:off x="3161" y="3675"/>
                  <a:ext cx="0" cy="47"/>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63" name="Line 27"/>
                <p:cNvSpPr>
                  <a:spLocks noChangeShapeType="1"/>
                </p:cNvSpPr>
                <p:nvPr/>
              </p:nvSpPr>
              <p:spPr bwMode="auto">
                <a:xfrm>
                  <a:off x="2786" y="3675"/>
                  <a:ext cx="1" cy="47"/>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64" name="Line 28"/>
                <p:cNvSpPr>
                  <a:spLocks noChangeShapeType="1"/>
                </p:cNvSpPr>
                <p:nvPr/>
              </p:nvSpPr>
              <p:spPr bwMode="auto">
                <a:xfrm>
                  <a:off x="2408" y="3675"/>
                  <a:ext cx="1" cy="47"/>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65" name="Line 29"/>
                <p:cNvSpPr>
                  <a:spLocks noChangeShapeType="1"/>
                </p:cNvSpPr>
                <p:nvPr/>
              </p:nvSpPr>
              <p:spPr bwMode="auto">
                <a:xfrm>
                  <a:off x="2034" y="3675"/>
                  <a:ext cx="1" cy="47"/>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766" name="Line 30"/>
                <p:cNvSpPr>
                  <a:spLocks noChangeShapeType="1"/>
                </p:cNvSpPr>
                <p:nvPr/>
              </p:nvSpPr>
              <p:spPr bwMode="auto">
                <a:xfrm>
                  <a:off x="1656" y="3675"/>
                  <a:ext cx="1" cy="47"/>
                </a:xfrm>
                <a:prstGeom prst="line">
                  <a:avLst/>
                </a:prstGeom>
                <a:noFill/>
                <a:ln w="55563">
                  <a:solidFill>
                    <a:schemeClr val="tx1"/>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nvGrpSpPr>
                <p:cNvPr id="31767" name="Group 46"/>
                <p:cNvGrpSpPr>
                  <a:grpSpLocks/>
                </p:cNvGrpSpPr>
                <p:nvPr/>
              </p:nvGrpSpPr>
              <p:grpSpPr bwMode="auto">
                <a:xfrm>
                  <a:off x="5090" y="3652"/>
                  <a:ext cx="143" cy="227"/>
                  <a:chOff x="5136" y="3696"/>
                  <a:chExt cx="144" cy="263"/>
                </a:xfrm>
              </p:grpSpPr>
              <p:sp>
                <p:nvSpPr>
                  <p:cNvPr id="398368" name="Rectangle 32"/>
                  <p:cNvSpPr>
                    <a:spLocks noChangeArrowheads="1"/>
                  </p:cNvSpPr>
                  <p:nvPr/>
                </p:nvSpPr>
                <p:spPr bwMode="auto">
                  <a:xfrm>
                    <a:off x="5136" y="3696"/>
                    <a:ext cx="144" cy="263"/>
                  </a:xfrm>
                  <a:prstGeom prst="rect">
                    <a:avLst/>
                  </a:prstGeom>
                  <a:noFill/>
                  <a:ln>
                    <a:noFill/>
                  </a:ln>
                </p:spPr>
                <p:txBody>
                  <a:bodyPr lIns="0" tIns="0" rIns="0" bIns="0">
                    <a:spAutoFit/>
                  </a:bodyPr>
                  <a:lstStyle>
                    <a:lvl1pPr>
                      <a:defRPr sz="2400" b="1">
                        <a:solidFill>
                          <a:schemeClr val="tx1"/>
                        </a:solidFill>
                        <a:latin typeface="仿宋" panose="02010609060101010101" pitchFamily="49" charset="-122"/>
                        <a:ea typeface="仿宋" panose="02010609060101010101" pitchFamily="49" charset="-122"/>
                      </a:defRPr>
                    </a:lvl1pPr>
                    <a:lvl2pPr marL="742950" indent="-285750">
                      <a:defRPr sz="2400" b="1">
                        <a:solidFill>
                          <a:schemeClr val="tx1"/>
                        </a:solidFill>
                        <a:latin typeface="仿宋" panose="02010609060101010101" pitchFamily="49" charset="-122"/>
                        <a:ea typeface="仿宋" panose="02010609060101010101" pitchFamily="49" charset="-122"/>
                      </a:defRPr>
                    </a:lvl2pPr>
                    <a:lvl3pPr marL="1143000" indent="-228600">
                      <a:defRPr sz="2400" b="1">
                        <a:solidFill>
                          <a:schemeClr val="tx1"/>
                        </a:solidFill>
                        <a:latin typeface="仿宋" panose="02010609060101010101" pitchFamily="49" charset="-122"/>
                        <a:ea typeface="仿宋" panose="02010609060101010101" pitchFamily="49" charset="-122"/>
                      </a:defRPr>
                    </a:lvl3pPr>
                    <a:lvl4pPr marL="1600200" indent="-228600">
                      <a:defRPr sz="2400" b="1">
                        <a:solidFill>
                          <a:schemeClr val="tx1"/>
                        </a:solidFill>
                        <a:latin typeface="仿宋" panose="02010609060101010101" pitchFamily="49" charset="-122"/>
                        <a:ea typeface="仿宋" panose="02010609060101010101" pitchFamily="49" charset="-122"/>
                      </a:defRPr>
                    </a:lvl4pPr>
                    <a:lvl5pPr marL="2057400" indent="-228600">
                      <a:defRPr sz="2400" b="1">
                        <a:solidFill>
                          <a:schemeClr val="tx1"/>
                        </a:solidFill>
                        <a:latin typeface="仿宋" panose="02010609060101010101" pitchFamily="49" charset="-122"/>
                        <a:ea typeface="仿宋" panose="02010609060101010101" pitchFamily="49" charset="-122"/>
                      </a:defRPr>
                    </a:lvl5pPr>
                    <a:lvl6pPr marL="2514600" indent="-228600" algn="just" eaLnBrk="0" fontAlgn="base" hangingPunct="0">
                      <a:lnSpc>
                        <a:spcPct val="90000"/>
                      </a:lnSpc>
                      <a:spcBef>
                        <a:spcPts val="1000"/>
                      </a:spcBef>
                      <a:spcAft>
                        <a:spcPct val="0"/>
                      </a:spcAft>
                      <a:buChar char="•"/>
                      <a:defRPr sz="2400" b="1">
                        <a:solidFill>
                          <a:schemeClr val="tx1"/>
                        </a:solidFill>
                        <a:latin typeface="仿宋" panose="02010609060101010101" pitchFamily="49" charset="-122"/>
                        <a:ea typeface="仿宋" panose="02010609060101010101" pitchFamily="49" charset="-122"/>
                      </a:defRPr>
                    </a:lvl6pPr>
                    <a:lvl7pPr marL="2971800" indent="-228600" algn="just" eaLnBrk="0" fontAlgn="base" hangingPunct="0">
                      <a:lnSpc>
                        <a:spcPct val="90000"/>
                      </a:lnSpc>
                      <a:spcBef>
                        <a:spcPts val="1000"/>
                      </a:spcBef>
                      <a:spcAft>
                        <a:spcPct val="0"/>
                      </a:spcAft>
                      <a:buChar char="•"/>
                      <a:defRPr sz="2400" b="1">
                        <a:solidFill>
                          <a:schemeClr val="tx1"/>
                        </a:solidFill>
                        <a:latin typeface="仿宋" panose="02010609060101010101" pitchFamily="49" charset="-122"/>
                        <a:ea typeface="仿宋" panose="02010609060101010101" pitchFamily="49" charset="-122"/>
                      </a:defRPr>
                    </a:lvl7pPr>
                    <a:lvl8pPr marL="3429000" indent="-228600" algn="just" eaLnBrk="0" fontAlgn="base" hangingPunct="0">
                      <a:lnSpc>
                        <a:spcPct val="90000"/>
                      </a:lnSpc>
                      <a:spcBef>
                        <a:spcPts val="1000"/>
                      </a:spcBef>
                      <a:spcAft>
                        <a:spcPct val="0"/>
                      </a:spcAft>
                      <a:buChar char="•"/>
                      <a:defRPr sz="2400" b="1">
                        <a:solidFill>
                          <a:schemeClr val="tx1"/>
                        </a:solidFill>
                        <a:latin typeface="仿宋" panose="02010609060101010101" pitchFamily="49" charset="-122"/>
                        <a:ea typeface="仿宋" panose="02010609060101010101" pitchFamily="49" charset="-122"/>
                      </a:defRPr>
                    </a:lvl8pPr>
                    <a:lvl9pPr marL="3886200" indent="-228600" algn="just" eaLnBrk="0" fontAlgn="base" hangingPunct="0">
                      <a:lnSpc>
                        <a:spcPct val="90000"/>
                      </a:lnSpc>
                      <a:spcBef>
                        <a:spcPts val="1000"/>
                      </a:spcBef>
                      <a:spcAft>
                        <a:spcPct val="0"/>
                      </a:spcAft>
                      <a:buChar char="•"/>
                      <a:defRPr sz="2400" b="1">
                        <a:solidFill>
                          <a:schemeClr val="tx1"/>
                        </a:solidFill>
                        <a:latin typeface="仿宋" panose="02010609060101010101" pitchFamily="49" charset="-122"/>
                        <a:ea typeface="仿宋" panose="02010609060101010101" pitchFamily="49" charset="-122"/>
                      </a:defRPr>
                    </a:lvl9pPr>
                  </a:lstStyle>
                  <a:p>
                    <a:pPr algn="just">
                      <a:lnSpc>
                        <a:spcPct val="90000"/>
                      </a:lnSpc>
                      <a:spcBef>
                        <a:spcPts val="1000"/>
                      </a:spcBef>
                      <a:buFontTx/>
                      <a:buChar char="•"/>
                      <a:defRPr/>
                    </a:pPr>
                    <a:r>
                      <a:rPr lang="en-US" altLang="zh-CN" sz="2600" i="1">
                        <a:effectLst>
                          <a:outerShdw blurRad="38100" dist="38100" dir="2700000" algn="tl">
                            <a:srgbClr val="C0C0C0"/>
                          </a:outerShdw>
                        </a:effectLst>
                        <a:latin typeface="Times New Roman" panose="02020603050405020304" pitchFamily="18" charset="0"/>
                      </a:rPr>
                      <a:t>x</a:t>
                    </a:r>
                  </a:p>
                </p:txBody>
              </p:sp>
              <p:sp>
                <p:nvSpPr>
                  <p:cNvPr id="31769" name="Line 45"/>
                  <p:cNvSpPr>
                    <a:spLocks noChangeShapeType="1"/>
                  </p:cNvSpPr>
                  <p:nvPr/>
                </p:nvSpPr>
                <p:spPr bwMode="auto">
                  <a:xfrm>
                    <a:off x="5136" y="369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pic>
        <p:nvPicPr>
          <p:cNvPr id="3174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11138"/>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31750" name="矩形 1"/>
          <p:cNvSpPr>
            <a:spLocks noChangeArrowheads="1"/>
          </p:cNvSpPr>
          <p:nvPr/>
        </p:nvSpPr>
        <p:spPr bwMode="auto">
          <a:xfrm>
            <a:off x="136525" y="163513"/>
            <a:ext cx="3730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3200">
                <a:solidFill>
                  <a:srgbClr val="000000"/>
                </a:solidFill>
                <a:latin typeface="黑体" panose="02010609060101010101" pitchFamily="49" charset="-122"/>
                <a:ea typeface="黑体" panose="02010609060101010101" pitchFamily="49" charset="-122"/>
              </a:rPr>
              <a:t>4.1.2 </a:t>
            </a:r>
            <a:r>
              <a:rPr lang="zh-CN" altLang="en-US" sz="3200">
                <a:solidFill>
                  <a:srgbClr val="000000"/>
                </a:solidFill>
                <a:latin typeface="黑体" panose="02010609060101010101" pitchFamily="49" charset="-122"/>
                <a:ea typeface="黑体" panose="02010609060101010101" pitchFamily="49" charset="-122"/>
              </a:rPr>
              <a:t>抽样分布</a:t>
            </a:r>
          </a:p>
        </p:txBody>
      </p:sp>
      <p:sp>
        <p:nvSpPr>
          <p:cNvPr id="31751" name="圆角矩形 6"/>
          <p:cNvSpPr>
            <a:spLocks noChangeArrowheads="1"/>
          </p:cNvSpPr>
          <p:nvPr/>
        </p:nvSpPr>
        <p:spPr bwMode="auto">
          <a:xfrm>
            <a:off x="420688" y="857250"/>
            <a:ext cx="3265487" cy="461963"/>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a:solidFill>
                  <a:srgbClr val="FF0000"/>
                </a:solidFill>
                <a:latin typeface="黑体" panose="02010609060101010101" pitchFamily="49" charset="-122"/>
                <a:ea typeface="黑体" panose="02010609060101010101" pitchFamily="49" charset="-122"/>
              </a:rPr>
              <a:t>样本均值</a:t>
            </a:r>
            <a:r>
              <a:rPr lang="zh-CN" altLang="en-US" sz="2400">
                <a:solidFill>
                  <a:srgbClr val="FFFF00"/>
                </a:solidFill>
                <a:latin typeface="黑体" panose="02010609060101010101" pitchFamily="49" charset="-122"/>
                <a:ea typeface="黑体" panose="02010609060101010101" pitchFamily="49" charset="-122"/>
              </a:rPr>
              <a:t>的抽样分布</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46"/>
          <p:cNvGraphicFramePr>
            <a:graphicFrameLocks noChangeAspect="1"/>
          </p:cNvGraphicFramePr>
          <p:nvPr/>
        </p:nvGraphicFramePr>
        <p:xfrm>
          <a:off x="2132013" y="1477963"/>
          <a:ext cx="8474075" cy="5100637"/>
        </p:xfrm>
        <a:graphic>
          <a:graphicData uri="http://schemas.openxmlformats.org/presentationml/2006/ole">
            <mc:AlternateContent xmlns:mc="http://schemas.openxmlformats.org/markup-compatibility/2006">
              <mc:Choice xmlns:v="urn:schemas-microsoft-com:vml" Requires="v">
                <p:oleObj name="位图图像" r:id="rId3" imgW="4800000" imgH="5342857" progId="Paint.Picture">
                  <p:embed/>
                </p:oleObj>
              </mc:Choice>
              <mc:Fallback>
                <p:oleObj name="位图图像" r:id="rId3" imgW="4800000" imgH="5342857" progId="Paint.Picture">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2013" y="1477963"/>
                        <a:ext cx="8474075"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5" name="Text Box 47"/>
          <p:cNvSpPr txBox="1">
            <a:spLocks noChangeArrowheads="1"/>
          </p:cNvSpPr>
          <p:nvPr/>
        </p:nvSpPr>
        <p:spPr bwMode="auto">
          <a:xfrm>
            <a:off x="1489075" y="1731963"/>
            <a:ext cx="385763"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50000"/>
              </a:spcBef>
              <a:buFontTx/>
              <a:buNone/>
            </a:pPr>
            <a:r>
              <a:rPr lang="zh-CN" altLang="en-US" sz="2400">
                <a:solidFill>
                  <a:srgbClr val="FF0000"/>
                </a:solidFill>
                <a:latin typeface="黑体" panose="02010609060101010101" pitchFamily="49" charset="-122"/>
                <a:ea typeface="黑体" panose="02010609060101010101" pitchFamily="49" charset="-122"/>
              </a:rPr>
              <a:t>抽样分布</a:t>
            </a:r>
            <a:r>
              <a:rPr lang="zh-CN" altLang="en-US" sz="2400">
                <a:latin typeface="黑体" panose="02010609060101010101" pitchFamily="49" charset="-122"/>
                <a:ea typeface="黑体" panose="02010609060101010101" pitchFamily="49" charset="-122"/>
              </a:rPr>
              <a:t>趋于</a:t>
            </a:r>
            <a:r>
              <a:rPr lang="zh-CN" altLang="en-US" sz="2400">
                <a:solidFill>
                  <a:srgbClr val="FF0000"/>
                </a:solidFill>
                <a:latin typeface="黑体" panose="02010609060101010101" pitchFamily="49" charset="-122"/>
                <a:ea typeface="黑体" panose="02010609060101010101" pitchFamily="49" charset="-122"/>
              </a:rPr>
              <a:t>正态分布</a:t>
            </a:r>
            <a:r>
              <a:rPr lang="zh-CN" altLang="en-US" sz="2400">
                <a:latin typeface="黑体" panose="02010609060101010101" pitchFamily="49" charset="-122"/>
                <a:ea typeface="黑体" panose="02010609060101010101" pitchFamily="49" charset="-122"/>
              </a:rPr>
              <a:t>的过程</a:t>
            </a:r>
          </a:p>
        </p:txBody>
      </p:sp>
      <p:sp>
        <p:nvSpPr>
          <p:cNvPr id="33796" name="AutoShape 50"/>
          <p:cNvSpPr>
            <a:spLocks noChangeArrowheads="1"/>
          </p:cNvSpPr>
          <p:nvPr/>
        </p:nvSpPr>
        <p:spPr bwMode="auto">
          <a:xfrm>
            <a:off x="608013" y="1641475"/>
            <a:ext cx="857250" cy="4884738"/>
          </a:xfrm>
          <a:prstGeom prst="downArrow">
            <a:avLst>
              <a:gd name="adj1" fmla="val 50000"/>
              <a:gd name="adj2" fmla="val 39993"/>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Char char="•"/>
            </a:pPr>
            <a:endParaRPr lang="zh-CN" altLang="en-US" sz="2400">
              <a:latin typeface="仿宋" panose="02010609060101010101" pitchFamily="49" charset="-122"/>
              <a:ea typeface="仿宋" panose="02010609060101010101" pitchFamily="49" charset="-122"/>
            </a:endParaRPr>
          </a:p>
        </p:txBody>
      </p:sp>
      <p:pic>
        <p:nvPicPr>
          <p:cNvPr id="3379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1138"/>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33798" name="矩形 2"/>
          <p:cNvSpPr>
            <a:spLocks noChangeArrowheads="1"/>
          </p:cNvSpPr>
          <p:nvPr/>
        </p:nvSpPr>
        <p:spPr bwMode="auto">
          <a:xfrm>
            <a:off x="244475" y="203200"/>
            <a:ext cx="32543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r>
              <a:rPr lang="en-US" altLang="zh-CN" sz="3200">
                <a:latin typeface="黑体" panose="02010609060101010101" pitchFamily="49" charset="-122"/>
                <a:ea typeface="黑体" panose="02010609060101010101" pitchFamily="49" charset="-122"/>
              </a:rPr>
              <a:t>4.1.2 </a:t>
            </a:r>
            <a:r>
              <a:rPr lang="zh-CN" altLang="en-US" sz="3200">
                <a:latin typeface="黑体" panose="02010609060101010101" pitchFamily="49" charset="-122"/>
                <a:ea typeface="黑体" panose="02010609060101010101" pitchFamily="49" charset="-122"/>
              </a:rPr>
              <a:t>抽样分布</a:t>
            </a:r>
          </a:p>
        </p:txBody>
      </p:sp>
      <p:sp>
        <p:nvSpPr>
          <p:cNvPr id="33799" name="圆角矩形 6"/>
          <p:cNvSpPr>
            <a:spLocks noChangeArrowheads="1"/>
          </p:cNvSpPr>
          <p:nvPr/>
        </p:nvSpPr>
        <p:spPr bwMode="auto">
          <a:xfrm>
            <a:off x="420688" y="857250"/>
            <a:ext cx="3265487" cy="461963"/>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a:solidFill>
                  <a:srgbClr val="FF0000"/>
                </a:solidFill>
                <a:latin typeface="黑体" panose="02010609060101010101" pitchFamily="49" charset="-122"/>
                <a:ea typeface="黑体" panose="02010609060101010101" pitchFamily="49" charset="-122"/>
              </a:rPr>
              <a:t>样本均值</a:t>
            </a:r>
            <a:r>
              <a:rPr lang="zh-CN" altLang="en-US" sz="2400">
                <a:solidFill>
                  <a:srgbClr val="FFFF00"/>
                </a:solidFill>
                <a:latin typeface="黑体" panose="02010609060101010101" pitchFamily="49" charset="-122"/>
                <a:ea typeface="黑体" panose="02010609060101010101" pitchFamily="49" charset="-122"/>
              </a:rPr>
              <a:t>的抽样分布</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checkerboard(across)">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89" name="Rectangle 29"/>
          <p:cNvSpPr>
            <a:spLocks noChangeArrowheads="1"/>
          </p:cNvSpPr>
          <p:nvPr/>
        </p:nvSpPr>
        <p:spPr bwMode="auto">
          <a:xfrm>
            <a:off x="-49213" y="1557338"/>
            <a:ext cx="12192001" cy="5300662"/>
          </a:xfrm>
          <a:prstGeom prst="rect">
            <a:avLst/>
          </a:prstGeom>
          <a:solidFill>
            <a:schemeClr val="bg2"/>
          </a:solidFill>
          <a:ln>
            <a:noFill/>
          </a:ln>
          <a:effectLst/>
        </p:spPr>
        <p:txBody>
          <a:bodyPr lIns="90488" tIns="44450" rIns="90488" bIns="44450" anchor="ctr"/>
          <a:lstStyle/>
          <a:p>
            <a:pPr algn="ctr">
              <a:lnSpc>
                <a:spcPct val="90000"/>
              </a:lnSpc>
              <a:spcBef>
                <a:spcPts val="1000"/>
              </a:spcBef>
              <a:buFontTx/>
              <a:buChar char="•"/>
              <a:defRPr/>
            </a:pPr>
            <a:endParaRPr lang="zh-CN" altLang="zh-CN">
              <a:effectLst>
                <a:outerShdw blurRad="38100" dist="38100" dir="2700000" algn="tl">
                  <a:srgbClr val="000000"/>
                </a:outerShdw>
              </a:effectLst>
            </a:endParaRPr>
          </a:p>
        </p:txBody>
      </p:sp>
      <p:sp>
        <p:nvSpPr>
          <p:cNvPr id="41987" name="Rectangle 2"/>
          <p:cNvSpPr>
            <a:spLocks noGrp="1" noChangeArrowheads="1"/>
          </p:cNvSpPr>
          <p:nvPr>
            <p:ph type="title"/>
          </p:nvPr>
        </p:nvSpPr>
        <p:spPr>
          <a:xfrm>
            <a:off x="1179513" y="595313"/>
            <a:ext cx="10515600" cy="1325562"/>
          </a:xfrm>
          <a:noFill/>
        </p:spPr>
        <p:txBody>
          <a:bodyPr/>
          <a:lstStyle/>
          <a:p>
            <a:r>
              <a:rPr lang="zh-CN" altLang="en-US" sz="2800"/>
              <a:t>                              </a:t>
            </a:r>
            <a:r>
              <a:rPr lang="zh-CN" altLang="en-US" sz="2800" b="1">
                <a:solidFill>
                  <a:srgbClr val="FF0000"/>
                </a:solidFill>
                <a:latin typeface="黑体" panose="02010609060101010101" pitchFamily="49" charset="-122"/>
                <a:ea typeface="黑体" panose="02010609060101010101" pitchFamily="49" charset="-122"/>
              </a:rPr>
              <a:t>抽样分布</a:t>
            </a:r>
            <a:r>
              <a:rPr lang="zh-CN" altLang="en-US" sz="2800" b="1">
                <a:latin typeface="黑体" panose="02010609060101010101" pitchFamily="49" charset="-122"/>
                <a:ea typeface="黑体" panose="02010609060101010101" pitchFamily="49" charset="-122"/>
              </a:rPr>
              <a:t>与</a:t>
            </a:r>
            <a:r>
              <a:rPr lang="zh-CN" altLang="en-US" sz="2800" b="1">
                <a:solidFill>
                  <a:srgbClr val="FF0000"/>
                </a:solidFill>
                <a:latin typeface="黑体" panose="02010609060101010101" pitchFamily="49" charset="-122"/>
                <a:ea typeface="黑体" panose="02010609060101010101" pitchFamily="49" charset="-122"/>
              </a:rPr>
              <a:t>总体分布</a:t>
            </a:r>
            <a:r>
              <a:rPr lang="zh-CN" altLang="en-US" sz="2800" b="1">
                <a:latin typeface="黑体" panose="02010609060101010101" pitchFamily="49" charset="-122"/>
                <a:ea typeface="黑体" panose="02010609060101010101" pitchFamily="49" charset="-122"/>
              </a:rPr>
              <a:t>的关系</a:t>
            </a:r>
            <a:endParaRPr lang="zh-CN" altLang="en-US" sz="2000" b="1">
              <a:solidFill>
                <a:schemeClr val="hlink"/>
              </a:solidFill>
              <a:latin typeface="黑体" panose="02010609060101010101" pitchFamily="49" charset="-122"/>
              <a:ea typeface="黑体" panose="02010609060101010101" pitchFamily="49" charset="-122"/>
            </a:endParaRPr>
          </a:p>
        </p:txBody>
      </p:sp>
      <p:sp>
        <p:nvSpPr>
          <p:cNvPr id="732166" name="Oval 6"/>
          <p:cNvSpPr>
            <a:spLocks noChangeArrowheads="1"/>
          </p:cNvSpPr>
          <p:nvPr/>
        </p:nvSpPr>
        <p:spPr bwMode="auto">
          <a:xfrm>
            <a:off x="3671888" y="1844675"/>
            <a:ext cx="3759200" cy="819150"/>
          </a:xfrm>
          <a:prstGeom prst="ellipse">
            <a:avLst/>
          </a:prstGeom>
          <a:solidFill>
            <a:schemeClr val="accent1"/>
          </a:solidFill>
          <a:ln w="9525">
            <a:solidFill>
              <a:schemeClr val="accent2"/>
            </a:solidFill>
            <a:round/>
            <a:headEnd/>
            <a:tailEnd/>
          </a:ln>
          <a:effectLst>
            <a:outerShdw dist="71842" dir="2700000" algn="ctr" rotWithShape="0">
              <a:schemeClr val="bg2"/>
            </a:outerShdw>
          </a:effectLst>
        </p:spPr>
        <p:txBody>
          <a:bodyPr wrap="none" anchor="ctr"/>
          <a:lstStyle/>
          <a:p>
            <a:pPr algn="ctr">
              <a:lnSpc>
                <a:spcPct val="90000"/>
              </a:lnSpc>
              <a:spcBef>
                <a:spcPts val="1000"/>
              </a:spcBef>
              <a:defRPr/>
            </a:pPr>
            <a:r>
              <a:rPr lang="zh-CN" altLang="en-US" sz="2800" dirty="0">
                <a:solidFill>
                  <a:srgbClr val="FFFF00"/>
                </a:solidFill>
                <a:effectLst>
                  <a:outerShdw blurRad="38100" dist="38100" dir="2700000" algn="tl">
                    <a:srgbClr val="000000"/>
                  </a:outerShdw>
                </a:effectLst>
                <a:latin typeface="黑体" pitchFamily="49" charset="-122"/>
                <a:ea typeface="黑体" pitchFamily="49" charset="-122"/>
              </a:rPr>
              <a:t>总体分布</a:t>
            </a:r>
          </a:p>
        </p:txBody>
      </p:sp>
      <p:sp>
        <p:nvSpPr>
          <p:cNvPr id="35845" name="Line 9"/>
          <p:cNvSpPr>
            <a:spLocks noChangeShapeType="1"/>
          </p:cNvSpPr>
          <p:nvPr/>
        </p:nvSpPr>
        <p:spPr bwMode="auto">
          <a:xfrm>
            <a:off x="5602288" y="2663825"/>
            <a:ext cx="0" cy="457200"/>
          </a:xfrm>
          <a:prstGeom prst="line">
            <a:avLst/>
          </a:prstGeom>
          <a:noFill/>
          <a:ln w="19050">
            <a:solidFill>
              <a:schemeClr val="tx1"/>
            </a:solidFill>
            <a:round/>
            <a:headEnd/>
            <a:tailEnd/>
          </a:ln>
          <a:effectLst>
            <a:outerShdw dist="45791" dir="2021404"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5846" name="Line 10"/>
          <p:cNvSpPr>
            <a:spLocks noChangeShapeType="1"/>
          </p:cNvSpPr>
          <p:nvPr/>
        </p:nvSpPr>
        <p:spPr bwMode="auto">
          <a:xfrm>
            <a:off x="2859088" y="3121025"/>
            <a:ext cx="5384800" cy="0"/>
          </a:xfrm>
          <a:prstGeom prst="line">
            <a:avLst/>
          </a:prstGeom>
          <a:noFill/>
          <a:ln w="19050">
            <a:solidFill>
              <a:schemeClr val="tx1"/>
            </a:solidFill>
            <a:round/>
            <a:headEnd/>
            <a:tailEnd/>
          </a:ln>
          <a:effectLst>
            <a:outerShdw dist="45791" dir="3378596"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5847" name="Line 11"/>
          <p:cNvSpPr>
            <a:spLocks noChangeShapeType="1"/>
          </p:cNvSpPr>
          <p:nvPr/>
        </p:nvSpPr>
        <p:spPr bwMode="auto">
          <a:xfrm>
            <a:off x="2859088" y="4035425"/>
            <a:ext cx="0" cy="990600"/>
          </a:xfrm>
          <a:prstGeom prst="line">
            <a:avLst/>
          </a:prstGeom>
          <a:noFill/>
          <a:ln w="19050">
            <a:solidFill>
              <a:schemeClr val="tx1"/>
            </a:solidFill>
            <a:round/>
            <a:headEnd/>
            <a:tailEnd/>
          </a:ln>
          <a:effectLst>
            <a:outerShdw dist="45791" dir="2021404"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5848" name="Line 12"/>
          <p:cNvSpPr>
            <a:spLocks noChangeShapeType="1"/>
          </p:cNvSpPr>
          <p:nvPr/>
        </p:nvSpPr>
        <p:spPr bwMode="auto">
          <a:xfrm>
            <a:off x="6516688" y="4492625"/>
            <a:ext cx="0" cy="533400"/>
          </a:xfrm>
          <a:prstGeom prst="line">
            <a:avLst/>
          </a:prstGeom>
          <a:noFill/>
          <a:ln w="19050">
            <a:solidFill>
              <a:schemeClr val="tx1"/>
            </a:solidFill>
            <a:round/>
            <a:headEnd/>
            <a:tailEnd/>
          </a:ln>
          <a:effectLst>
            <a:outerShdw dist="45791" dir="2021404"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5849" name="Line 13"/>
          <p:cNvSpPr>
            <a:spLocks noChangeShapeType="1"/>
          </p:cNvSpPr>
          <p:nvPr/>
        </p:nvSpPr>
        <p:spPr bwMode="auto">
          <a:xfrm>
            <a:off x="8243888" y="3959225"/>
            <a:ext cx="0" cy="533400"/>
          </a:xfrm>
          <a:prstGeom prst="line">
            <a:avLst/>
          </a:prstGeom>
          <a:noFill/>
          <a:ln w="19050">
            <a:solidFill>
              <a:schemeClr val="tx1"/>
            </a:solidFill>
            <a:round/>
            <a:headEnd/>
            <a:tailEnd/>
          </a:ln>
          <a:effectLst>
            <a:outerShdw dist="45791" dir="2021404"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5850" name="Line 14"/>
          <p:cNvSpPr>
            <a:spLocks noChangeShapeType="1"/>
          </p:cNvSpPr>
          <p:nvPr/>
        </p:nvSpPr>
        <p:spPr bwMode="auto">
          <a:xfrm>
            <a:off x="2859088" y="3121025"/>
            <a:ext cx="0" cy="304800"/>
          </a:xfrm>
          <a:prstGeom prst="line">
            <a:avLst/>
          </a:prstGeom>
          <a:noFill/>
          <a:ln w="19050">
            <a:solidFill>
              <a:schemeClr val="tx1"/>
            </a:solidFill>
            <a:round/>
            <a:headEnd/>
            <a:tailEnd/>
          </a:ln>
          <a:effectLst>
            <a:outerShdw dist="45791" dir="2021404"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5851" name="Line 15"/>
          <p:cNvSpPr>
            <a:spLocks noChangeShapeType="1"/>
          </p:cNvSpPr>
          <p:nvPr/>
        </p:nvSpPr>
        <p:spPr bwMode="auto">
          <a:xfrm>
            <a:off x="8243888" y="3121025"/>
            <a:ext cx="0" cy="304800"/>
          </a:xfrm>
          <a:prstGeom prst="line">
            <a:avLst/>
          </a:prstGeom>
          <a:noFill/>
          <a:ln w="19050">
            <a:solidFill>
              <a:schemeClr val="tx1"/>
            </a:solidFill>
            <a:round/>
            <a:headEnd/>
            <a:tailEnd/>
          </a:ln>
          <a:effectLst>
            <a:outerShdw dist="45791" dir="2021404"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5852" name="Text Box 16"/>
          <p:cNvSpPr txBox="1">
            <a:spLocks noChangeArrowheads="1"/>
          </p:cNvSpPr>
          <p:nvPr/>
        </p:nvSpPr>
        <p:spPr bwMode="auto">
          <a:xfrm>
            <a:off x="1582738" y="3425825"/>
            <a:ext cx="2603500" cy="425450"/>
          </a:xfrm>
          <a:prstGeom prst="rect">
            <a:avLst/>
          </a:prstGeom>
          <a:solidFill>
            <a:schemeClr val="accent2"/>
          </a:solidFill>
          <a:ln w="9525">
            <a:solidFill>
              <a:schemeClr val="accent2"/>
            </a:solidFill>
            <a:miter lim="800000"/>
            <a:headEnd/>
            <a:tailEnd/>
          </a:ln>
          <a:effectLst>
            <a:outerShdw dist="71842" dir="2700000" algn="ctr" rotWithShape="0">
              <a:schemeClr val="bg2"/>
            </a:outerShdw>
          </a:effec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50000"/>
              </a:spcBef>
              <a:buFontTx/>
              <a:buNone/>
            </a:pPr>
            <a:r>
              <a:rPr lang="zh-CN" altLang="en-US" sz="2400">
                <a:solidFill>
                  <a:schemeClr val="bg2"/>
                </a:solidFill>
                <a:latin typeface="黑体" panose="02010609060101010101" pitchFamily="49" charset="-122"/>
                <a:ea typeface="黑体" panose="02010609060101010101" pitchFamily="49" charset="-122"/>
              </a:rPr>
              <a:t>正态分布</a:t>
            </a:r>
          </a:p>
        </p:txBody>
      </p:sp>
      <p:sp>
        <p:nvSpPr>
          <p:cNvPr id="35853" name="Text Box 17"/>
          <p:cNvSpPr txBox="1">
            <a:spLocks noChangeArrowheads="1"/>
          </p:cNvSpPr>
          <p:nvPr/>
        </p:nvSpPr>
        <p:spPr bwMode="auto">
          <a:xfrm>
            <a:off x="6959600" y="3425825"/>
            <a:ext cx="2706688" cy="425450"/>
          </a:xfrm>
          <a:prstGeom prst="rect">
            <a:avLst/>
          </a:prstGeom>
          <a:solidFill>
            <a:schemeClr val="accent2"/>
          </a:solidFill>
          <a:ln w="9525">
            <a:solidFill>
              <a:schemeClr val="accent2"/>
            </a:solidFill>
            <a:miter lim="800000"/>
            <a:headEnd/>
            <a:tailEnd/>
          </a:ln>
          <a:effectLst>
            <a:outerShdw dist="71842" dir="2700000" algn="ctr" rotWithShape="0">
              <a:schemeClr val="bg2"/>
            </a:outerShdw>
          </a:effec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50000"/>
              </a:spcBef>
              <a:buFontTx/>
              <a:buNone/>
            </a:pPr>
            <a:r>
              <a:rPr lang="zh-CN" altLang="en-US" sz="2400">
                <a:solidFill>
                  <a:schemeClr val="bg2"/>
                </a:solidFill>
                <a:latin typeface="黑体" panose="02010609060101010101" pitchFamily="49" charset="-122"/>
                <a:ea typeface="黑体" panose="02010609060101010101" pitchFamily="49" charset="-122"/>
              </a:rPr>
              <a:t>非正态分布</a:t>
            </a:r>
          </a:p>
        </p:txBody>
      </p:sp>
      <p:sp>
        <p:nvSpPr>
          <p:cNvPr id="35854" name="Line 18"/>
          <p:cNvSpPr>
            <a:spLocks noChangeShapeType="1"/>
          </p:cNvSpPr>
          <p:nvPr/>
        </p:nvSpPr>
        <p:spPr bwMode="auto">
          <a:xfrm>
            <a:off x="6516688" y="4492625"/>
            <a:ext cx="3251200" cy="0"/>
          </a:xfrm>
          <a:prstGeom prst="line">
            <a:avLst/>
          </a:prstGeom>
          <a:noFill/>
          <a:ln w="19050">
            <a:solidFill>
              <a:schemeClr val="tx1"/>
            </a:solidFill>
            <a:round/>
            <a:headEnd/>
            <a:tailEnd/>
          </a:ln>
          <a:effectLst>
            <a:outerShdw dist="45791" dir="3378596"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732179" name="Text Box 19"/>
          <p:cNvSpPr txBox="1">
            <a:spLocks noChangeArrowheads="1"/>
          </p:cNvSpPr>
          <p:nvPr/>
        </p:nvSpPr>
        <p:spPr bwMode="auto">
          <a:xfrm>
            <a:off x="5805488" y="4035425"/>
            <a:ext cx="1625600" cy="396875"/>
          </a:xfrm>
          <a:prstGeom prst="rect">
            <a:avLst/>
          </a:prstGeom>
          <a:noFill/>
          <a:ln>
            <a:noFill/>
          </a:ln>
          <a:effectLst/>
        </p:spPr>
        <p:txBody>
          <a:bodyPr>
            <a:spAutoFit/>
          </a:bodyPr>
          <a:lstStyle/>
          <a:p>
            <a:pPr algn="ctr">
              <a:lnSpc>
                <a:spcPct val="90000"/>
              </a:lnSpc>
              <a:spcBef>
                <a:spcPct val="50000"/>
              </a:spcBef>
              <a:defRPr/>
            </a:pPr>
            <a:r>
              <a:rPr lang="zh-CN" altLang="en-US" sz="2200" dirty="0">
                <a:solidFill>
                  <a:srgbClr val="FF0000"/>
                </a:solidFill>
                <a:effectLst>
                  <a:outerShdw blurRad="38100" dist="38100" dir="2700000" algn="tl">
                    <a:srgbClr val="000000"/>
                  </a:outerShdw>
                </a:effectLst>
                <a:latin typeface="黑体" pitchFamily="49" charset="-122"/>
                <a:ea typeface="黑体" pitchFamily="49" charset="-122"/>
              </a:rPr>
              <a:t>大样本</a:t>
            </a:r>
          </a:p>
        </p:txBody>
      </p:sp>
      <p:sp>
        <p:nvSpPr>
          <p:cNvPr id="732180" name="Text Box 20"/>
          <p:cNvSpPr txBox="1">
            <a:spLocks noChangeArrowheads="1"/>
          </p:cNvSpPr>
          <p:nvPr/>
        </p:nvSpPr>
        <p:spPr bwMode="auto">
          <a:xfrm>
            <a:off x="9056688" y="4035425"/>
            <a:ext cx="1625600" cy="396875"/>
          </a:xfrm>
          <a:prstGeom prst="rect">
            <a:avLst/>
          </a:prstGeom>
          <a:noFill/>
          <a:ln>
            <a:noFill/>
          </a:ln>
          <a:effectLst/>
        </p:spPr>
        <p:txBody>
          <a:bodyPr>
            <a:spAutoFit/>
          </a:bodyPr>
          <a:lstStyle/>
          <a:p>
            <a:pPr algn="ctr">
              <a:lnSpc>
                <a:spcPct val="90000"/>
              </a:lnSpc>
              <a:spcBef>
                <a:spcPct val="50000"/>
              </a:spcBef>
              <a:defRPr/>
            </a:pPr>
            <a:r>
              <a:rPr lang="zh-CN" altLang="en-US" sz="2200" dirty="0">
                <a:solidFill>
                  <a:srgbClr val="FF0000"/>
                </a:solidFill>
                <a:effectLst>
                  <a:outerShdw blurRad="38100" dist="38100" dir="2700000" algn="tl">
                    <a:srgbClr val="000000"/>
                  </a:outerShdw>
                </a:effectLst>
                <a:latin typeface="黑体" pitchFamily="49" charset="-122"/>
                <a:ea typeface="黑体" pitchFamily="49" charset="-122"/>
              </a:rPr>
              <a:t>小样本</a:t>
            </a:r>
          </a:p>
        </p:txBody>
      </p:sp>
      <p:sp>
        <p:nvSpPr>
          <p:cNvPr id="35857" name="AutoShape 21"/>
          <p:cNvSpPr>
            <a:spLocks noChangeArrowheads="1"/>
          </p:cNvSpPr>
          <p:nvPr/>
        </p:nvSpPr>
        <p:spPr bwMode="auto">
          <a:xfrm>
            <a:off x="5219700" y="4967288"/>
            <a:ext cx="2595563" cy="1041400"/>
          </a:xfrm>
          <a:prstGeom prst="roundRect">
            <a:avLst>
              <a:gd name="adj" fmla="val 16667"/>
            </a:avLst>
          </a:prstGeom>
          <a:solidFill>
            <a:schemeClr val="accent2"/>
          </a:solidFill>
          <a:ln w="9525">
            <a:solidFill>
              <a:schemeClr val="accent2"/>
            </a:solidFill>
            <a:round/>
            <a:headEnd/>
            <a:tailEnd/>
          </a:ln>
          <a:effectLst>
            <a:outerShdw dist="71842" dir="2700000" algn="ctr" rotWithShape="0">
              <a:schemeClr val="bg2"/>
            </a:outerShdw>
          </a:effec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50000"/>
              </a:spcBef>
              <a:buFontTx/>
              <a:buNone/>
            </a:pPr>
            <a:r>
              <a:rPr lang="zh-CN" altLang="en-US" sz="2400">
                <a:solidFill>
                  <a:schemeClr val="bg2"/>
                </a:solidFill>
                <a:latin typeface="黑体" panose="02010609060101010101" pitchFamily="49" charset="-122"/>
                <a:ea typeface="黑体" panose="02010609060101010101" pitchFamily="49" charset="-122"/>
              </a:rPr>
              <a:t>样本均值服从</a:t>
            </a:r>
          </a:p>
          <a:p>
            <a:pPr algn="ctr">
              <a:spcBef>
                <a:spcPct val="50000"/>
              </a:spcBef>
              <a:buFontTx/>
              <a:buNone/>
            </a:pPr>
            <a:r>
              <a:rPr lang="zh-CN" altLang="en-US" sz="2400">
                <a:solidFill>
                  <a:schemeClr val="bg2"/>
                </a:solidFill>
                <a:latin typeface="黑体" panose="02010609060101010101" pitchFamily="49" charset="-122"/>
                <a:ea typeface="黑体" panose="02010609060101010101" pitchFamily="49" charset="-122"/>
              </a:rPr>
              <a:t>正态分布</a:t>
            </a:r>
          </a:p>
        </p:txBody>
      </p:sp>
      <p:sp>
        <p:nvSpPr>
          <p:cNvPr id="35858" name="Line 23"/>
          <p:cNvSpPr>
            <a:spLocks noChangeShapeType="1"/>
          </p:cNvSpPr>
          <p:nvPr/>
        </p:nvSpPr>
        <p:spPr bwMode="auto">
          <a:xfrm>
            <a:off x="9767888" y="4492625"/>
            <a:ext cx="0" cy="533400"/>
          </a:xfrm>
          <a:prstGeom prst="line">
            <a:avLst/>
          </a:prstGeom>
          <a:noFill/>
          <a:ln w="19050">
            <a:solidFill>
              <a:schemeClr val="tx1"/>
            </a:solidFill>
            <a:round/>
            <a:headEnd/>
            <a:tailEnd/>
          </a:ln>
          <a:effectLst>
            <a:outerShdw dist="45791" dir="2021404"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35859" name="AutoShape 24"/>
          <p:cNvSpPr>
            <a:spLocks noChangeArrowheads="1"/>
          </p:cNvSpPr>
          <p:nvPr/>
        </p:nvSpPr>
        <p:spPr bwMode="auto">
          <a:xfrm>
            <a:off x="1362075" y="5014913"/>
            <a:ext cx="3005138" cy="1041400"/>
          </a:xfrm>
          <a:prstGeom prst="roundRect">
            <a:avLst>
              <a:gd name="adj" fmla="val 16667"/>
            </a:avLst>
          </a:prstGeom>
          <a:solidFill>
            <a:schemeClr val="accent2"/>
          </a:solidFill>
          <a:ln w="9525">
            <a:solidFill>
              <a:schemeClr val="accent2"/>
            </a:solidFill>
            <a:round/>
            <a:headEnd/>
            <a:tailEnd/>
          </a:ln>
          <a:effectLst>
            <a:outerShdw dist="71842" dir="2700000" algn="ctr" rotWithShape="0">
              <a:schemeClr val="bg2"/>
            </a:outerShdw>
          </a:effec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50000"/>
              </a:spcBef>
              <a:buFontTx/>
              <a:buNone/>
            </a:pPr>
            <a:r>
              <a:rPr lang="zh-CN" altLang="en-US" sz="2400">
                <a:solidFill>
                  <a:schemeClr val="bg2"/>
                </a:solidFill>
                <a:latin typeface="黑体" panose="02010609060101010101" pitchFamily="49" charset="-122"/>
                <a:ea typeface="黑体" panose="02010609060101010101" pitchFamily="49" charset="-122"/>
              </a:rPr>
              <a:t>样本均值服从</a:t>
            </a:r>
          </a:p>
          <a:p>
            <a:pPr algn="ctr">
              <a:spcBef>
                <a:spcPct val="50000"/>
              </a:spcBef>
              <a:buFontTx/>
              <a:buNone/>
            </a:pPr>
            <a:r>
              <a:rPr lang="zh-CN" altLang="en-US" sz="2400">
                <a:solidFill>
                  <a:schemeClr val="bg2"/>
                </a:solidFill>
                <a:latin typeface="黑体" panose="02010609060101010101" pitchFamily="49" charset="-122"/>
                <a:ea typeface="黑体" panose="02010609060101010101" pitchFamily="49" charset="-122"/>
              </a:rPr>
              <a:t>正态分布</a:t>
            </a:r>
          </a:p>
        </p:txBody>
      </p:sp>
      <p:sp>
        <p:nvSpPr>
          <p:cNvPr id="35860" name="AutoShape 27"/>
          <p:cNvSpPr>
            <a:spLocks noChangeArrowheads="1"/>
          </p:cNvSpPr>
          <p:nvPr/>
        </p:nvSpPr>
        <p:spPr bwMode="auto">
          <a:xfrm>
            <a:off x="8231188" y="4967288"/>
            <a:ext cx="3006725" cy="1041400"/>
          </a:xfrm>
          <a:prstGeom prst="roundRect">
            <a:avLst>
              <a:gd name="adj" fmla="val 16667"/>
            </a:avLst>
          </a:prstGeom>
          <a:solidFill>
            <a:schemeClr val="accent2"/>
          </a:solidFill>
          <a:ln w="9525">
            <a:solidFill>
              <a:schemeClr val="accent2"/>
            </a:solidFill>
            <a:round/>
            <a:headEnd/>
            <a:tailEnd/>
          </a:ln>
          <a:effectLst>
            <a:outerShdw dist="71842" dir="2700000" algn="ctr" rotWithShape="0">
              <a:schemeClr val="bg2"/>
            </a:outerShdw>
          </a:effec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50000"/>
              </a:spcBef>
              <a:buFontTx/>
              <a:buNone/>
            </a:pPr>
            <a:r>
              <a:rPr lang="zh-CN" altLang="en-US" sz="2400">
                <a:solidFill>
                  <a:schemeClr val="bg2"/>
                </a:solidFill>
                <a:latin typeface="黑体" panose="02010609060101010101" pitchFamily="49" charset="-122"/>
                <a:ea typeface="黑体" panose="02010609060101010101" pitchFamily="49" charset="-122"/>
              </a:rPr>
              <a:t>样本均值服从</a:t>
            </a:r>
          </a:p>
          <a:p>
            <a:pPr algn="ctr">
              <a:spcBef>
                <a:spcPct val="50000"/>
              </a:spcBef>
              <a:buFontTx/>
              <a:buNone/>
            </a:pPr>
            <a:r>
              <a:rPr lang="zh-CN" altLang="en-US" sz="2400">
                <a:solidFill>
                  <a:schemeClr val="bg2"/>
                </a:solidFill>
                <a:latin typeface="黑体" panose="02010609060101010101" pitchFamily="49" charset="-122"/>
                <a:ea typeface="黑体" panose="02010609060101010101" pitchFamily="49" charset="-122"/>
              </a:rPr>
              <a:t>非正态分布</a:t>
            </a:r>
          </a:p>
        </p:txBody>
      </p:sp>
      <p:pic>
        <p:nvPicPr>
          <p:cNvPr id="358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50"/>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35862" name="矩形 1"/>
          <p:cNvSpPr>
            <a:spLocks noChangeArrowheads="1"/>
          </p:cNvSpPr>
          <p:nvPr/>
        </p:nvSpPr>
        <p:spPr bwMode="auto">
          <a:xfrm>
            <a:off x="203200" y="57150"/>
            <a:ext cx="33305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r>
              <a:rPr lang="en-US" altLang="zh-CN" sz="3200">
                <a:latin typeface="黑体" panose="02010609060101010101" pitchFamily="49" charset="-122"/>
                <a:ea typeface="黑体" panose="02010609060101010101" pitchFamily="49" charset="-122"/>
              </a:rPr>
              <a:t>4.1.2 </a:t>
            </a:r>
            <a:r>
              <a:rPr lang="zh-CN" altLang="en-US" sz="3200">
                <a:latin typeface="黑体" panose="02010609060101010101" pitchFamily="49" charset="-122"/>
                <a:ea typeface="黑体" panose="02010609060101010101" pitchFamily="49" charset="-122"/>
              </a:rPr>
              <a:t>抽样分布</a:t>
            </a:r>
          </a:p>
        </p:txBody>
      </p:sp>
      <p:sp>
        <p:nvSpPr>
          <p:cNvPr id="35863" name="圆角矩形 6"/>
          <p:cNvSpPr>
            <a:spLocks noChangeArrowheads="1"/>
          </p:cNvSpPr>
          <p:nvPr/>
        </p:nvSpPr>
        <p:spPr bwMode="auto">
          <a:xfrm>
            <a:off x="123825" y="615950"/>
            <a:ext cx="3267075" cy="461963"/>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a:solidFill>
                  <a:srgbClr val="FF0000"/>
                </a:solidFill>
                <a:latin typeface="黑体" panose="02010609060101010101" pitchFamily="49" charset="-122"/>
                <a:ea typeface="黑体" panose="02010609060101010101" pitchFamily="49" charset="-122"/>
              </a:rPr>
              <a:t>样本均值</a:t>
            </a:r>
            <a:r>
              <a:rPr lang="zh-CN" altLang="en-US" sz="2400">
                <a:solidFill>
                  <a:srgbClr val="FFFF00"/>
                </a:solidFill>
                <a:latin typeface="黑体" panose="02010609060101010101" pitchFamily="49" charset="-122"/>
                <a:ea typeface="黑体" panose="02010609060101010101" pitchFamily="49" charset="-122"/>
              </a:rPr>
              <a:t>的抽样分布</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353440" y="3819240"/>
              <a:ext cx="3475080" cy="2622960"/>
            </p14:xfrm>
          </p:contentPart>
        </mc:Choice>
        <mc:Fallback xmlns="">
          <p:pic>
            <p:nvPicPr>
              <p:cNvPr id="2" name="墨迹 1"/>
              <p:cNvPicPr/>
              <p:nvPr/>
            </p:nvPicPr>
            <p:blipFill>
              <a:blip r:embed="rId5"/>
              <a:stretch>
                <a:fillRect/>
              </a:stretch>
            </p:blipFill>
            <p:spPr>
              <a:xfrm>
                <a:off x="8344080" y="3809880"/>
                <a:ext cx="3493800" cy="2641680"/>
              </a:xfrm>
              <a:prstGeom prst="rect">
                <a:avLst/>
              </a:prstGeom>
            </p:spPr>
          </p:pic>
        </mc:Fallback>
      </mc:AlternateContent>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checkerboard(across)">
                                      <p:cBhvr>
                                        <p:cTn id="7"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文本框 10"/>
          <p:cNvSpPr txBox="1">
            <a:spLocks noChangeArrowheads="1"/>
          </p:cNvSpPr>
          <p:nvPr/>
        </p:nvSpPr>
        <p:spPr bwMode="auto">
          <a:xfrm>
            <a:off x="174625" y="220663"/>
            <a:ext cx="412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3200">
                <a:solidFill>
                  <a:srgbClr val="000000"/>
                </a:solidFill>
                <a:latin typeface="黑体" panose="02010609060101010101" pitchFamily="49" charset="-122"/>
                <a:ea typeface="黑体" panose="02010609060101010101" pitchFamily="49" charset="-122"/>
              </a:rPr>
              <a:t>4.1.2 </a:t>
            </a:r>
            <a:r>
              <a:rPr lang="zh-CN" altLang="en-US" sz="3200">
                <a:solidFill>
                  <a:srgbClr val="000000"/>
                </a:solidFill>
                <a:latin typeface="黑体" panose="02010609060101010101" pitchFamily="49" charset="-122"/>
                <a:ea typeface="黑体" panose="02010609060101010101" pitchFamily="49" charset="-122"/>
              </a:rPr>
              <a:t>抽样分布</a:t>
            </a:r>
          </a:p>
        </p:txBody>
      </p:sp>
      <p:sp>
        <p:nvSpPr>
          <p:cNvPr id="378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pic>
        <p:nvPicPr>
          <p:cNvPr id="37892"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7797800" y="2622550"/>
            <a:ext cx="3144838"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圆角矩形 6"/>
          <p:cNvSpPr>
            <a:spLocks noChangeArrowheads="1"/>
          </p:cNvSpPr>
          <p:nvPr/>
        </p:nvSpPr>
        <p:spPr bwMode="auto">
          <a:xfrm>
            <a:off x="615950" y="1030288"/>
            <a:ext cx="3209925" cy="461962"/>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sp>
        <p:nvSpPr>
          <p:cNvPr id="37894" name="文本框 7"/>
          <p:cNvSpPr txBox="1">
            <a:spLocks noChangeArrowheads="1"/>
          </p:cNvSpPr>
          <p:nvPr/>
        </p:nvSpPr>
        <p:spPr bwMode="auto">
          <a:xfrm>
            <a:off x="188913" y="993775"/>
            <a:ext cx="41100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2400">
                <a:solidFill>
                  <a:srgbClr val="FF0000"/>
                </a:solidFill>
                <a:latin typeface="黑体" panose="02010609060101010101" pitchFamily="49" charset="-122"/>
                <a:ea typeface="黑体" panose="02010609060101010101" pitchFamily="49" charset="-122"/>
                <a:sym typeface="Arial" panose="020B0604020202020204" pitchFamily="34" charset="0"/>
              </a:rPr>
              <a:t>样本均值</a:t>
            </a:r>
            <a:r>
              <a:rPr lang="zh-CN" altLang="en-US" sz="2400">
                <a:solidFill>
                  <a:srgbClr val="FFFF00"/>
                </a:solidFill>
                <a:latin typeface="黑体" panose="02010609060101010101" pitchFamily="49" charset="-122"/>
                <a:ea typeface="黑体" panose="02010609060101010101" pitchFamily="49" charset="-122"/>
                <a:sym typeface="Arial" panose="020B0604020202020204" pitchFamily="34" charset="0"/>
              </a:rPr>
              <a:t>的抽样分布</a:t>
            </a:r>
          </a:p>
        </p:txBody>
      </p:sp>
      <p:sp>
        <p:nvSpPr>
          <p:cNvPr id="2" name="矩形 1"/>
          <p:cNvSpPr/>
          <p:nvPr/>
        </p:nvSpPr>
        <p:spPr>
          <a:xfrm>
            <a:off x="420688" y="2128838"/>
            <a:ext cx="7707312" cy="523875"/>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latin typeface="黑体" pitchFamily="49" charset="-122"/>
                <a:ea typeface="黑体" pitchFamily="49" charset="-122"/>
              </a:rPr>
              <a:t>样本均值的数学期望：</a:t>
            </a:r>
            <a:endParaRPr kumimoji="1" lang="en-US" altLang="zh-CN" sz="2800" kern="0" dirty="0">
              <a:latin typeface="黑体" pitchFamily="49" charset="-122"/>
              <a:ea typeface="黑体" pitchFamily="49" charset="-122"/>
            </a:endParaRPr>
          </a:p>
        </p:txBody>
      </p:sp>
      <p:graphicFrame>
        <p:nvGraphicFramePr>
          <p:cNvPr id="4098" name="对象 2"/>
          <p:cNvGraphicFramePr>
            <a:graphicFrameLocks noChangeAspect="1"/>
          </p:cNvGraphicFramePr>
          <p:nvPr/>
        </p:nvGraphicFramePr>
        <p:xfrm>
          <a:off x="1954213" y="2795588"/>
          <a:ext cx="1714500" cy="568325"/>
        </p:xfrm>
        <a:graphic>
          <a:graphicData uri="http://schemas.openxmlformats.org/presentationml/2006/ole">
            <mc:AlternateContent xmlns:mc="http://schemas.openxmlformats.org/markup-compatibility/2006">
              <mc:Choice xmlns:v="urn:schemas-microsoft-com:vml" Requires="v">
                <p:oleObj name="Equation" r:id="rId3" imgW="666812" imgH="196675" progId="Equation.DSMT4">
                  <p:embed/>
                </p:oleObj>
              </mc:Choice>
              <mc:Fallback>
                <p:oleObj name="Equation" r:id="rId3" imgW="666812" imgH="196675"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213" y="2795588"/>
                        <a:ext cx="1714500" cy="5683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9" name="对象 3"/>
          <p:cNvGraphicFramePr>
            <a:graphicFrameLocks noChangeAspect="1"/>
          </p:cNvGraphicFramePr>
          <p:nvPr/>
        </p:nvGraphicFramePr>
        <p:xfrm>
          <a:off x="1997075" y="4332288"/>
          <a:ext cx="1471613" cy="919162"/>
        </p:xfrm>
        <a:graphic>
          <a:graphicData uri="http://schemas.openxmlformats.org/presentationml/2006/ole">
            <mc:AlternateContent xmlns:mc="http://schemas.openxmlformats.org/markup-compatibility/2006">
              <mc:Choice xmlns:v="urn:schemas-microsoft-com:vml" Requires="v">
                <p:oleObj name="Equation" r:id="rId5" imgW="641165" imgH="400050" progId="Equation.DSMT4">
                  <p:embed/>
                </p:oleObj>
              </mc:Choice>
              <mc:Fallback>
                <p:oleObj name="Equation" r:id="rId5" imgW="641165" imgH="400050"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7075" y="4332288"/>
                        <a:ext cx="1471613" cy="91916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471488" y="3656013"/>
            <a:ext cx="7707312" cy="523875"/>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latin typeface="黑体" pitchFamily="49" charset="-122"/>
                <a:ea typeface="黑体" pitchFamily="49" charset="-122"/>
              </a:rPr>
              <a:t>样本均值的方差（重复抽样）：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blinds(horizontal)">
                                      <p:cBhvr>
                                        <p:cTn id="12" dur="500"/>
                                        <p:tgtEl>
                                          <p:spTgt spid="40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99"/>
                                        </p:tgtEl>
                                        <p:attrNameLst>
                                          <p:attrName>style.visibility</p:attrName>
                                        </p:attrNameLst>
                                      </p:cBhvr>
                                      <p:to>
                                        <p:strVal val="visible"/>
                                      </p:to>
                                    </p:set>
                                    <p:animEffect transition="in" filter="blinds(horizontal)">
                                      <p:cBhvr>
                                        <p:cTn id="22"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框 10"/>
          <p:cNvSpPr txBox="1">
            <a:spLocks noChangeArrowheads="1"/>
          </p:cNvSpPr>
          <p:nvPr/>
        </p:nvSpPr>
        <p:spPr bwMode="auto">
          <a:xfrm>
            <a:off x="174625" y="155575"/>
            <a:ext cx="412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3200">
                <a:solidFill>
                  <a:srgbClr val="000000"/>
                </a:solidFill>
                <a:latin typeface="黑体" panose="02010609060101010101" pitchFamily="49" charset="-122"/>
                <a:ea typeface="黑体" panose="02010609060101010101" pitchFamily="49" charset="-122"/>
              </a:rPr>
              <a:t>4.1.2 </a:t>
            </a:r>
            <a:r>
              <a:rPr lang="zh-CN" altLang="en-US" sz="3200">
                <a:solidFill>
                  <a:srgbClr val="000000"/>
                </a:solidFill>
                <a:latin typeface="黑体" panose="02010609060101010101" pitchFamily="49" charset="-122"/>
                <a:ea typeface="黑体" panose="02010609060101010101" pitchFamily="49" charset="-122"/>
              </a:rPr>
              <a:t>抽样分布</a:t>
            </a:r>
          </a:p>
        </p:txBody>
      </p:sp>
      <p:sp>
        <p:nvSpPr>
          <p:cNvPr id="38915"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pic>
        <p:nvPicPr>
          <p:cNvPr id="38916"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8785225" y="2622550"/>
            <a:ext cx="3144838"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圆角矩形 6"/>
          <p:cNvSpPr>
            <a:spLocks noChangeArrowheads="1"/>
          </p:cNvSpPr>
          <p:nvPr/>
        </p:nvSpPr>
        <p:spPr bwMode="auto">
          <a:xfrm>
            <a:off x="690563" y="854075"/>
            <a:ext cx="3106737" cy="461963"/>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sp>
        <p:nvSpPr>
          <p:cNvPr id="38918" name="文本框 7"/>
          <p:cNvSpPr txBox="1">
            <a:spLocks noChangeArrowheads="1"/>
          </p:cNvSpPr>
          <p:nvPr/>
        </p:nvSpPr>
        <p:spPr bwMode="auto">
          <a:xfrm>
            <a:off x="188913" y="825500"/>
            <a:ext cx="41100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2400">
                <a:solidFill>
                  <a:srgbClr val="FF0000"/>
                </a:solidFill>
                <a:latin typeface="黑体" panose="02010609060101010101" pitchFamily="49" charset="-122"/>
                <a:ea typeface="黑体" panose="02010609060101010101" pitchFamily="49" charset="-122"/>
                <a:sym typeface="Arial" panose="020B0604020202020204" pitchFamily="34" charset="0"/>
              </a:rPr>
              <a:t>样本比例</a:t>
            </a:r>
            <a:r>
              <a:rPr lang="zh-CN" altLang="en-US" sz="2400">
                <a:solidFill>
                  <a:srgbClr val="FFFF00"/>
                </a:solidFill>
                <a:latin typeface="黑体" panose="02010609060101010101" pitchFamily="49" charset="-122"/>
                <a:ea typeface="黑体" panose="02010609060101010101" pitchFamily="49" charset="-122"/>
                <a:sym typeface="Arial" panose="020B0604020202020204" pitchFamily="34" charset="0"/>
              </a:rPr>
              <a:t>的抽样分布</a:t>
            </a:r>
          </a:p>
        </p:txBody>
      </p:sp>
      <p:sp>
        <p:nvSpPr>
          <p:cNvPr id="5" name="矩形 4"/>
          <p:cNvSpPr/>
          <p:nvPr/>
        </p:nvSpPr>
        <p:spPr>
          <a:xfrm>
            <a:off x="827088" y="1462088"/>
            <a:ext cx="8299450" cy="954087"/>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solidFill>
                  <a:srgbClr val="FF0000"/>
                </a:solidFill>
                <a:latin typeface="黑体" pitchFamily="49" charset="-122"/>
                <a:ea typeface="黑体" pitchFamily="49" charset="-122"/>
              </a:rPr>
              <a:t>比例：</a:t>
            </a:r>
            <a:r>
              <a:rPr kumimoji="1" lang="zh-CN" altLang="en-US" sz="2800" kern="0" dirty="0">
                <a:latin typeface="黑体" pitchFamily="49" charset="-122"/>
                <a:ea typeface="黑体" pitchFamily="49" charset="-122"/>
              </a:rPr>
              <a:t>总体</a:t>
            </a:r>
            <a:r>
              <a:rPr kumimoji="1" lang="en-US" altLang="zh-CN" sz="2800" kern="0" dirty="0">
                <a:latin typeface="黑体" pitchFamily="49" charset="-122"/>
                <a:ea typeface="黑体" pitchFamily="49" charset="-122"/>
              </a:rPr>
              <a:t>(</a:t>
            </a:r>
            <a:r>
              <a:rPr kumimoji="1" lang="zh-CN" altLang="en-US" sz="2800" kern="0" dirty="0">
                <a:latin typeface="黑体" pitchFamily="49" charset="-122"/>
                <a:ea typeface="黑体" pitchFamily="49" charset="-122"/>
              </a:rPr>
              <a:t>或样本</a:t>
            </a:r>
            <a:r>
              <a:rPr kumimoji="1" lang="en-US" altLang="zh-CN" sz="2800" kern="0" dirty="0">
                <a:latin typeface="黑体" pitchFamily="49" charset="-122"/>
                <a:ea typeface="黑体" pitchFamily="49" charset="-122"/>
              </a:rPr>
              <a:t>)</a:t>
            </a:r>
            <a:r>
              <a:rPr kumimoji="1" lang="zh-CN" altLang="en-US" sz="2800" kern="0" dirty="0">
                <a:latin typeface="黑体" pitchFamily="49" charset="-122"/>
                <a:ea typeface="黑体" pitchFamily="49" charset="-122"/>
              </a:rPr>
              <a:t>中具有某种属性的单位与全部单位总数之比，比如：</a:t>
            </a:r>
          </a:p>
        </p:txBody>
      </p:sp>
      <p:graphicFrame>
        <p:nvGraphicFramePr>
          <p:cNvPr id="5122" name="对象 5"/>
          <p:cNvGraphicFramePr>
            <a:graphicFrameLocks noChangeAspect="1"/>
          </p:cNvGraphicFramePr>
          <p:nvPr/>
        </p:nvGraphicFramePr>
        <p:xfrm>
          <a:off x="1682750" y="4294188"/>
          <a:ext cx="4930775" cy="849312"/>
        </p:xfrm>
        <a:graphic>
          <a:graphicData uri="http://schemas.openxmlformats.org/presentationml/2006/ole">
            <mc:AlternateContent xmlns:mc="http://schemas.openxmlformats.org/markup-compatibility/2006">
              <mc:Choice xmlns:v="urn:schemas-microsoft-com:vml" Requires="v">
                <p:oleObj name="Equation" r:id="rId3" imgW="2050939" imgH="387438" progId="Equation.DSMT4">
                  <p:embed/>
                </p:oleObj>
              </mc:Choice>
              <mc:Fallback>
                <p:oleObj name="Equation" r:id="rId3" imgW="2050939" imgH="387438"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750" y="4294188"/>
                        <a:ext cx="4930775" cy="849312"/>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3" name="对象 6"/>
          <p:cNvGraphicFramePr>
            <a:graphicFrameLocks noChangeAspect="1"/>
          </p:cNvGraphicFramePr>
          <p:nvPr/>
        </p:nvGraphicFramePr>
        <p:xfrm>
          <a:off x="1666875" y="5597525"/>
          <a:ext cx="5178425" cy="862013"/>
        </p:xfrm>
        <a:graphic>
          <a:graphicData uri="http://schemas.openxmlformats.org/presentationml/2006/ole">
            <mc:AlternateContent xmlns:mc="http://schemas.openxmlformats.org/markup-compatibility/2006">
              <mc:Choice xmlns:v="urn:schemas-microsoft-com:vml" Requires="v">
                <p:oleObj name="Equation" r:id="rId5" imgW="2000435" imgH="387438" progId="Equation.DSMT4">
                  <p:embed/>
                </p:oleObj>
              </mc:Choice>
              <mc:Fallback>
                <p:oleObj name="Equation" r:id="rId5" imgW="2000435" imgH="387438"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875" y="5597525"/>
                        <a:ext cx="5178425" cy="862013"/>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814388" y="5111750"/>
            <a:ext cx="8299450" cy="523875"/>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solidFill>
                  <a:srgbClr val="FF0000"/>
                </a:solidFill>
                <a:latin typeface="黑体" pitchFamily="49" charset="-122"/>
                <a:ea typeface="黑体" pitchFamily="49" charset="-122"/>
              </a:rPr>
              <a:t>样本比例</a:t>
            </a:r>
            <a:r>
              <a:rPr kumimoji="1" lang="zh-CN" altLang="en-US" sz="2800" kern="0" dirty="0">
                <a:latin typeface="黑体" pitchFamily="49" charset="-122"/>
                <a:ea typeface="黑体" pitchFamily="49" charset="-122"/>
              </a:rPr>
              <a:t>可表示为：</a:t>
            </a:r>
          </a:p>
        </p:txBody>
      </p:sp>
      <p:sp>
        <p:nvSpPr>
          <p:cNvPr id="11" name="矩形 10"/>
          <p:cNvSpPr/>
          <p:nvPr/>
        </p:nvSpPr>
        <p:spPr>
          <a:xfrm>
            <a:off x="827088" y="3767138"/>
            <a:ext cx="8299450" cy="523875"/>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solidFill>
                  <a:srgbClr val="FF0000"/>
                </a:solidFill>
                <a:latin typeface="黑体" pitchFamily="49" charset="-122"/>
                <a:ea typeface="黑体" pitchFamily="49" charset="-122"/>
              </a:rPr>
              <a:t>总体比例</a:t>
            </a:r>
            <a:r>
              <a:rPr kumimoji="1" lang="zh-CN" altLang="en-US" sz="2800" kern="0" dirty="0">
                <a:latin typeface="黑体" pitchFamily="49" charset="-122"/>
                <a:ea typeface="黑体" pitchFamily="49" charset="-122"/>
              </a:rPr>
              <a:t>可表示为：</a:t>
            </a:r>
            <a:r>
              <a:rPr kumimoji="1" lang="zh-CN" altLang="en-US" sz="2800" b="0" kern="0" dirty="0">
                <a:solidFill>
                  <a:srgbClr val="FFFFFF"/>
                </a:solidFill>
                <a:effectLst>
                  <a:outerShdw blurRad="38100" dist="38100" dir="2700000" algn="tl">
                    <a:srgbClr val="000000"/>
                  </a:outerShdw>
                </a:effectLst>
                <a:latin typeface="Arial"/>
                <a:ea typeface="宋体"/>
              </a:rPr>
              <a:t>	</a:t>
            </a:r>
            <a:endParaRPr lang="zh-CN" altLang="en-US" sz="1800" b="0" kern="0" dirty="0">
              <a:solidFill>
                <a:sysClr val="windowText" lastClr="000000"/>
              </a:solidFill>
            </a:endParaRPr>
          </a:p>
        </p:txBody>
      </p:sp>
      <p:sp>
        <p:nvSpPr>
          <p:cNvPr id="12" name="矩形 11"/>
          <p:cNvSpPr/>
          <p:nvPr/>
        </p:nvSpPr>
        <p:spPr>
          <a:xfrm>
            <a:off x="234950" y="2441575"/>
            <a:ext cx="8299450" cy="460375"/>
          </a:xfrm>
          <a:prstGeom prst="rect">
            <a:avLst/>
          </a:prstGeom>
        </p:spPr>
        <p:txBody>
          <a:bodyPr>
            <a:spAutoFit/>
          </a:bodyPr>
          <a:lstStyle/>
          <a:p>
            <a:pPr marL="1219200" lvl="1" indent="-533400" eaLnBrk="1" fontAlgn="auto" hangingPunct="1">
              <a:spcBef>
                <a:spcPct val="60000"/>
              </a:spcBef>
              <a:spcAft>
                <a:spcPts val="0"/>
              </a:spcAft>
              <a:buClr>
                <a:srgbClr val="FE9B03"/>
              </a:buClr>
              <a:buSzPct val="65000"/>
              <a:buFont typeface="Wingdings" pitchFamily="2" charset="2"/>
              <a:buChar char="n"/>
              <a:defRPr/>
            </a:pPr>
            <a:r>
              <a:rPr kumimoji="1" lang="zh-CN" altLang="en-US" kern="0" dirty="0">
                <a:solidFill>
                  <a:srgbClr val="0070C0"/>
                </a:solidFill>
                <a:latin typeface="黑体" pitchFamily="49" charset="-122"/>
                <a:ea typeface="黑体" pitchFamily="49" charset="-122"/>
              </a:rPr>
              <a:t>男性（或女性）人数与全部人数之比</a:t>
            </a:r>
            <a:endParaRPr kumimoji="1" lang="zh-CN" altLang="en-US" kern="0" dirty="0">
              <a:solidFill>
                <a:srgbClr val="0070C0"/>
              </a:solidFill>
              <a:latin typeface="黑体" pitchFamily="49" charset="-122"/>
              <a:ea typeface="黑体" pitchFamily="49" charset="-122"/>
              <a:cs typeface="Times New Roman" pitchFamily="18" charset="0"/>
            </a:endParaRPr>
          </a:p>
        </p:txBody>
      </p:sp>
      <p:sp>
        <p:nvSpPr>
          <p:cNvPr id="13" name="矩形 12"/>
          <p:cNvSpPr/>
          <p:nvPr/>
        </p:nvSpPr>
        <p:spPr>
          <a:xfrm>
            <a:off x="241300" y="2978150"/>
            <a:ext cx="8299450" cy="461963"/>
          </a:xfrm>
          <a:prstGeom prst="rect">
            <a:avLst/>
          </a:prstGeom>
        </p:spPr>
        <p:txBody>
          <a:bodyPr>
            <a:spAutoFit/>
          </a:bodyPr>
          <a:lstStyle/>
          <a:p>
            <a:pPr marL="1219200" lvl="1" indent="-533400" eaLnBrk="1" fontAlgn="auto" hangingPunct="1">
              <a:spcBef>
                <a:spcPct val="60000"/>
              </a:spcBef>
              <a:spcAft>
                <a:spcPts val="0"/>
              </a:spcAft>
              <a:buClr>
                <a:srgbClr val="FE9B03"/>
              </a:buClr>
              <a:buSzPct val="65000"/>
              <a:buFont typeface="Wingdings" pitchFamily="2" charset="2"/>
              <a:buChar char="n"/>
              <a:defRPr/>
            </a:pPr>
            <a:r>
              <a:rPr kumimoji="1" lang="zh-CN" altLang="en-US" kern="0" dirty="0">
                <a:solidFill>
                  <a:srgbClr val="0070C0"/>
                </a:solidFill>
                <a:latin typeface="黑体" pitchFamily="49" charset="-122"/>
                <a:ea typeface="黑体" pitchFamily="49" charset="-122"/>
              </a:rPr>
              <a:t>合格品（或次品）数与全部产品数目之比</a:t>
            </a:r>
            <a:endParaRPr kumimoji="1" lang="zh-CN" altLang="en-US" kern="0" dirty="0">
              <a:solidFill>
                <a:srgbClr val="0070C0"/>
              </a:solidFill>
              <a:latin typeface="黑体" pitchFamily="49" charset="-122"/>
              <a:ea typeface="黑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5122"/>
                                        </p:tgtEl>
                                        <p:attrNameLst>
                                          <p:attrName>style.visibility</p:attrName>
                                        </p:attrNameLst>
                                      </p:cBhvr>
                                      <p:to>
                                        <p:strVal val="visible"/>
                                      </p:to>
                                    </p:set>
                                    <p:anim calcmode="lin" valueType="num">
                                      <p:cBhvr additive="base">
                                        <p:cTn id="29" dur="500" fill="hold"/>
                                        <p:tgtEl>
                                          <p:spTgt spid="5122"/>
                                        </p:tgtEl>
                                        <p:attrNameLst>
                                          <p:attrName>ppt_x</p:attrName>
                                        </p:attrNameLst>
                                      </p:cBhvr>
                                      <p:tavLst>
                                        <p:tav tm="0">
                                          <p:val>
                                            <p:strVal val="#ppt_x"/>
                                          </p:val>
                                        </p:tav>
                                        <p:tav tm="100000">
                                          <p:val>
                                            <p:strVal val="#ppt_x"/>
                                          </p:val>
                                        </p:tav>
                                      </p:tavLst>
                                    </p:anim>
                                    <p:anim calcmode="lin" valueType="num">
                                      <p:cBhvr additive="base">
                                        <p:cTn id="30"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5123"/>
                                        </p:tgtEl>
                                        <p:attrNameLst>
                                          <p:attrName>style.visibility</p:attrName>
                                        </p:attrNameLst>
                                      </p:cBhvr>
                                      <p:to>
                                        <p:strVal val="visible"/>
                                      </p:to>
                                    </p:set>
                                    <p:anim calcmode="lin" valueType="num">
                                      <p:cBhvr additive="base">
                                        <p:cTn id="40" dur="500" fill="hold"/>
                                        <p:tgtEl>
                                          <p:spTgt spid="5123"/>
                                        </p:tgtEl>
                                        <p:attrNameLst>
                                          <p:attrName>ppt_x</p:attrName>
                                        </p:attrNameLst>
                                      </p:cBhvr>
                                      <p:tavLst>
                                        <p:tav tm="0">
                                          <p:val>
                                            <p:strVal val="#ppt_x"/>
                                          </p:val>
                                        </p:tav>
                                        <p:tav tm="100000">
                                          <p:val>
                                            <p:strVal val="#ppt_x"/>
                                          </p:val>
                                        </p:tav>
                                      </p:tavLst>
                                    </p:anim>
                                    <p:anim calcmode="lin" valueType="num">
                                      <p:cBhvr additive="base">
                                        <p:cTn id="41"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10"/>
          <p:cNvSpPr txBox="1">
            <a:spLocks noChangeArrowheads="1"/>
          </p:cNvSpPr>
          <p:nvPr/>
        </p:nvSpPr>
        <p:spPr bwMode="auto">
          <a:xfrm>
            <a:off x="146050" y="74613"/>
            <a:ext cx="5564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600">
                <a:latin typeface="黑体" panose="02010609060101010101" pitchFamily="49" charset="-122"/>
                <a:ea typeface="黑体" panose="02010609060101010101" pitchFamily="49" charset="-122"/>
              </a:rPr>
              <a:t>第</a:t>
            </a:r>
            <a:r>
              <a:rPr lang="en-US" altLang="zh-CN" sz="3600">
                <a:latin typeface="黑体" panose="02010609060101010101" pitchFamily="49" charset="-122"/>
                <a:ea typeface="黑体" panose="02010609060101010101" pitchFamily="49" charset="-122"/>
              </a:rPr>
              <a:t>4</a:t>
            </a:r>
            <a:r>
              <a:rPr lang="zh-CN" altLang="en-US" sz="3600">
                <a:latin typeface="黑体" panose="02010609060101010101" pitchFamily="49" charset="-122"/>
                <a:ea typeface="黑体" panose="02010609060101010101" pitchFamily="49" charset="-122"/>
              </a:rPr>
              <a:t>章</a:t>
            </a:r>
            <a:r>
              <a:rPr lang="en-US" altLang="zh-CN" sz="3600">
                <a:latin typeface="黑体" panose="02010609060101010101" pitchFamily="49" charset="-122"/>
                <a:ea typeface="黑体" panose="02010609060101010101" pitchFamily="49" charset="-122"/>
              </a:rPr>
              <a:t> </a:t>
            </a:r>
            <a:r>
              <a:rPr lang="zh-CN" altLang="en-US" sz="3600">
                <a:latin typeface="黑体" panose="02010609060101010101" pitchFamily="49" charset="-122"/>
                <a:ea typeface="黑体" panose="02010609060101010101" pitchFamily="49" charset="-122"/>
              </a:rPr>
              <a:t>抽样与参数估计</a:t>
            </a:r>
          </a:p>
        </p:txBody>
      </p:sp>
      <p:sp>
        <p:nvSpPr>
          <p:cNvPr id="16387"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latin typeface="仿宋" panose="02010609060101010101" pitchFamily="49" charset="-122"/>
              <a:ea typeface="仿宋" panose="02010609060101010101" pitchFamily="49" charset="-122"/>
            </a:endParaRPr>
          </a:p>
        </p:txBody>
      </p:sp>
      <p:sp>
        <p:nvSpPr>
          <p:cNvPr id="16388" name="文本框 8"/>
          <p:cNvSpPr txBox="1">
            <a:spLocks noChangeArrowheads="1"/>
          </p:cNvSpPr>
          <p:nvPr/>
        </p:nvSpPr>
        <p:spPr bwMode="auto">
          <a:xfrm>
            <a:off x="2076450" y="758825"/>
            <a:ext cx="2797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a:solidFill>
                  <a:schemeClr val="bg1"/>
                </a:solidFill>
                <a:latin typeface="仿宋" panose="02010609060101010101" pitchFamily="49" charset="-122"/>
                <a:ea typeface="仿宋" panose="02010609060101010101" pitchFamily="49" charset="-122"/>
                <a:sym typeface="Arial" panose="020B0604020202020204" pitchFamily="34" charset="0"/>
              </a:rPr>
              <a:t>单击编辑标题</a:t>
            </a:r>
            <a:endParaRPr lang="en-US" altLang="zh-CN" sz="1600">
              <a:solidFill>
                <a:schemeClr val="bg1"/>
              </a:solidFill>
              <a:latin typeface="仿宋" panose="02010609060101010101" pitchFamily="49" charset="-122"/>
              <a:ea typeface="仿宋" panose="02010609060101010101" pitchFamily="49" charset="-122"/>
              <a:sym typeface="Arial" panose="020B0604020202020204" pitchFamily="34" charset="0"/>
            </a:endParaRPr>
          </a:p>
        </p:txBody>
      </p:sp>
      <p:sp>
        <p:nvSpPr>
          <p:cNvPr id="16389" name="文本框 12"/>
          <p:cNvSpPr txBox="1">
            <a:spLocks noChangeArrowheads="1"/>
          </p:cNvSpPr>
          <p:nvPr/>
        </p:nvSpPr>
        <p:spPr bwMode="auto">
          <a:xfrm>
            <a:off x="2122488" y="4113213"/>
            <a:ext cx="2797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a:solidFill>
                  <a:schemeClr val="bg1"/>
                </a:solidFill>
                <a:latin typeface="仿宋" panose="02010609060101010101" pitchFamily="49" charset="-122"/>
                <a:ea typeface="仿宋" panose="02010609060101010101" pitchFamily="49" charset="-122"/>
                <a:sym typeface="Arial" panose="020B0604020202020204" pitchFamily="34" charset="0"/>
              </a:rPr>
              <a:t>单击编辑题</a:t>
            </a:r>
            <a:endParaRPr lang="en-US" altLang="zh-CN" sz="1600">
              <a:solidFill>
                <a:schemeClr val="bg1"/>
              </a:solidFill>
              <a:latin typeface="仿宋" panose="02010609060101010101" pitchFamily="49" charset="-122"/>
              <a:ea typeface="仿宋" panose="02010609060101010101" pitchFamily="49" charset="-122"/>
              <a:sym typeface="Arial" panose="020B0604020202020204" pitchFamily="34" charset="0"/>
            </a:endParaRPr>
          </a:p>
        </p:txBody>
      </p:sp>
      <p:graphicFrame>
        <p:nvGraphicFramePr>
          <p:cNvPr id="9" name="图示 8"/>
          <p:cNvGraphicFramePr/>
          <p:nvPr/>
        </p:nvGraphicFramePr>
        <p:xfrm>
          <a:off x="2013339" y="99958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391" name="TextBox 9"/>
          <p:cNvSpPr txBox="1">
            <a:spLocks noChangeArrowheads="1"/>
          </p:cNvSpPr>
          <p:nvPr/>
        </p:nvSpPr>
        <p:spPr bwMode="auto">
          <a:xfrm>
            <a:off x="3151188" y="4495800"/>
            <a:ext cx="52959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r>
              <a:rPr lang="zh-CN" altLang="en-US">
                <a:latin typeface="仿宋" panose="02010609060101010101" pitchFamily="49" charset="-122"/>
                <a:ea typeface="仿宋" panose="02010609060101010101" pitchFamily="49" charset="-122"/>
              </a:rPr>
              <a:t>  </a:t>
            </a:r>
            <a:r>
              <a:rPr lang="zh-CN" altLang="en-US">
                <a:solidFill>
                  <a:srgbClr val="FF0000"/>
                </a:solidFill>
                <a:latin typeface="黑体" panose="02010609060101010101" pitchFamily="49" charset="-122"/>
                <a:ea typeface="黑体" panose="02010609060101010101" pitchFamily="49" charset="-122"/>
              </a:rPr>
              <a:t>总体比例的区间估计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框 10"/>
          <p:cNvSpPr txBox="1">
            <a:spLocks noChangeArrowheads="1"/>
          </p:cNvSpPr>
          <p:nvPr/>
        </p:nvSpPr>
        <p:spPr bwMode="auto">
          <a:xfrm>
            <a:off x="174625" y="165100"/>
            <a:ext cx="412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3200">
                <a:solidFill>
                  <a:srgbClr val="000000"/>
                </a:solidFill>
                <a:latin typeface="黑体" panose="02010609060101010101" pitchFamily="49" charset="-122"/>
                <a:ea typeface="黑体" panose="02010609060101010101" pitchFamily="49" charset="-122"/>
              </a:rPr>
              <a:t>4.1.2 </a:t>
            </a:r>
            <a:r>
              <a:rPr lang="zh-CN" altLang="en-US" sz="3200">
                <a:solidFill>
                  <a:srgbClr val="000000"/>
                </a:solidFill>
                <a:latin typeface="黑体" panose="02010609060101010101" pitchFamily="49" charset="-122"/>
                <a:ea typeface="黑体" panose="02010609060101010101" pitchFamily="49" charset="-122"/>
              </a:rPr>
              <a:t>抽样分布</a:t>
            </a:r>
          </a:p>
        </p:txBody>
      </p:sp>
      <p:sp>
        <p:nvSpPr>
          <p:cNvPr id="39939"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pic>
        <p:nvPicPr>
          <p:cNvPr id="39940"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8626475" y="2370138"/>
            <a:ext cx="3144838"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圆角矩形 6"/>
          <p:cNvSpPr>
            <a:spLocks noChangeArrowheads="1"/>
          </p:cNvSpPr>
          <p:nvPr/>
        </p:nvSpPr>
        <p:spPr bwMode="auto">
          <a:xfrm>
            <a:off x="652463" y="993775"/>
            <a:ext cx="3117850" cy="461963"/>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sp>
        <p:nvSpPr>
          <p:cNvPr id="39942" name="文本框 7"/>
          <p:cNvSpPr txBox="1">
            <a:spLocks noChangeArrowheads="1"/>
          </p:cNvSpPr>
          <p:nvPr/>
        </p:nvSpPr>
        <p:spPr bwMode="auto">
          <a:xfrm>
            <a:off x="133350" y="993775"/>
            <a:ext cx="411003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2400">
                <a:solidFill>
                  <a:srgbClr val="FF0000"/>
                </a:solidFill>
                <a:latin typeface="黑体" panose="02010609060101010101" pitchFamily="49" charset="-122"/>
                <a:ea typeface="黑体" panose="02010609060101010101" pitchFamily="49" charset="-122"/>
                <a:sym typeface="Arial" panose="020B0604020202020204" pitchFamily="34" charset="0"/>
              </a:rPr>
              <a:t>样本比例</a:t>
            </a:r>
            <a:r>
              <a:rPr lang="zh-CN" altLang="en-US" sz="2400">
                <a:solidFill>
                  <a:srgbClr val="FFFF00"/>
                </a:solidFill>
                <a:latin typeface="黑体" panose="02010609060101010101" pitchFamily="49" charset="-122"/>
                <a:ea typeface="黑体" panose="02010609060101010101" pitchFamily="49" charset="-122"/>
                <a:sym typeface="Arial" panose="020B0604020202020204" pitchFamily="34" charset="0"/>
              </a:rPr>
              <a:t>的抽样分布</a:t>
            </a:r>
          </a:p>
        </p:txBody>
      </p:sp>
      <p:sp>
        <p:nvSpPr>
          <p:cNvPr id="2" name="矩形 1"/>
          <p:cNvSpPr/>
          <p:nvPr/>
        </p:nvSpPr>
        <p:spPr>
          <a:xfrm>
            <a:off x="857250" y="1838325"/>
            <a:ext cx="7721600" cy="954088"/>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latin typeface="黑体" pitchFamily="49" charset="-122"/>
                <a:ea typeface="黑体" pitchFamily="49" charset="-122"/>
              </a:rPr>
              <a:t>在重复选取容量为</a:t>
            </a:r>
            <a:r>
              <a:rPr kumimoji="1" lang="en-US" altLang="zh-CN" sz="2800" i="1" kern="0" dirty="0">
                <a:latin typeface="黑体" pitchFamily="49" charset="-122"/>
                <a:ea typeface="黑体" pitchFamily="49" charset="-122"/>
              </a:rPr>
              <a:t>n</a:t>
            </a:r>
            <a:r>
              <a:rPr kumimoji="1" lang="zh-CN" altLang="en-US" sz="2800" kern="0" dirty="0">
                <a:latin typeface="黑体" pitchFamily="49" charset="-122"/>
                <a:ea typeface="黑体" pitchFamily="49" charset="-122"/>
              </a:rPr>
              <a:t>的样本时，由</a:t>
            </a:r>
            <a:r>
              <a:rPr kumimoji="1" lang="zh-CN" altLang="en-US" sz="2800" kern="0" dirty="0">
                <a:solidFill>
                  <a:srgbClr val="0070C0"/>
                </a:solidFill>
                <a:latin typeface="黑体" pitchFamily="49" charset="-122"/>
                <a:ea typeface="黑体" pitchFamily="49" charset="-122"/>
              </a:rPr>
              <a:t>样本比例的所有可能取值</a:t>
            </a:r>
            <a:r>
              <a:rPr kumimoji="1" lang="zh-CN" altLang="en-US" sz="2800" kern="0" dirty="0">
                <a:latin typeface="黑体" pitchFamily="49" charset="-122"/>
                <a:ea typeface="黑体" pitchFamily="49" charset="-122"/>
              </a:rPr>
              <a:t>形成的</a:t>
            </a:r>
            <a:r>
              <a:rPr kumimoji="1" lang="zh-CN" altLang="en-US" sz="2800" kern="0" dirty="0">
                <a:solidFill>
                  <a:srgbClr val="0070C0"/>
                </a:solidFill>
                <a:latin typeface="黑体" pitchFamily="49" charset="-122"/>
                <a:ea typeface="黑体" pitchFamily="49" charset="-122"/>
              </a:rPr>
              <a:t>相对频数分布</a:t>
            </a:r>
            <a:endParaRPr lang="zh-CN" altLang="en-US" sz="1600" kern="0" dirty="0">
              <a:solidFill>
                <a:srgbClr val="0070C0"/>
              </a:solidFill>
              <a:latin typeface="黑体" pitchFamily="49" charset="-122"/>
              <a:ea typeface="黑体" pitchFamily="49" charset="-122"/>
            </a:endParaRPr>
          </a:p>
        </p:txBody>
      </p:sp>
      <p:sp>
        <p:nvSpPr>
          <p:cNvPr id="9" name="矩形 8"/>
          <p:cNvSpPr/>
          <p:nvPr/>
        </p:nvSpPr>
        <p:spPr>
          <a:xfrm>
            <a:off x="860425" y="2820988"/>
            <a:ext cx="7721600" cy="522287"/>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latin typeface="黑体" pitchFamily="49" charset="-122"/>
                <a:ea typeface="黑体" pitchFamily="49" charset="-122"/>
              </a:rPr>
              <a:t>一种理论概率分布</a:t>
            </a:r>
            <a:endParaRPr lang="zh-CN" altLang="en-US" sz="1600" kern="0" dirty="0">
              <a:latin typeface="黑体" pitchFamily="49" charset="-122"/>
              <a:ea typeface="黑体" pitchFamily="49" charset="-122"/>
            </a:endParaRPr>
          </a:p>
        </p:txBody>
      </p:sp>
      <p:sp>
        <p:nvSpPr>
          <p:cNvPr id="10" name="矩形 9"/>
          <p:cNvSpPr/>
          <p:nvPr/>
        </p:nvSpPr>
        <p:spPr>
          <a:xfrm>
            <a:off x="871538" y="3430588"/>
            <a:ext cx="7721600" cy="954087"/>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latin typeface="黑体" pitchFamily="49" charset="-122"/>
                <a:ea typeface="黑体" pitchFamily="49" charset="-122"/>
              </a:rPr>
              <a:t>当样本容量很大时，样本比例的抽样分布可用</a:t>
            </a:r>
            <a:r>
              <a:rPr kumimoji="1" lang="zh-CN" altLang="en-US" sz="2800" kern="0" dirty="0">
                <a:solidFill>
                  <a:srgbClr val="0070C0"/>
                </a:solidFill>
                <a:latin typeface="黑体" pitchFamily="49" charset="-122"/>
                <a:ea typeface="黑体" pitchFamily="49" charset="-122"/>
              </a:rPr>
              <a:t>正态分布近似 </a:t>
            </a:r>
          </a:p>
        </p:txBody>
      </p:sp>
      <p:sp>
        <p:nvSpPr>
          <p:cNvPr id="11" name="矩形 10"/>
          <p:cNvSpPr/>
          <p:nvPr/>
        </p:nvSpPr>
        <p:spPr>
          <a:xfrm>
            <a:off x="884238" y="4487863"/>
            <a:ext cx="7721600" cy="523875"/>
          </a:xfrm>
          <a:prstGeom prst="rect">
            <a:avLst/>
          </a:prstGeom>
        </p:spPr>
        <p:txBody>
          <a:bodyPr>
            <a:spAutoFit/>
          </a:bodyPr>
          <a:lstStyle/>
          <a:p>
            <a:pPr marL="609600" indent="-609600" eaLnBrk="1" fontAlgn="auto" hangingPunct="1">
              <a:spcBef>
                <a:spcPct val="60000"/>
              </a:spcBef>
              <a:spcAft>
                <a:spcPts val="0"/>
              </a:spcAft>
              <a:buFont typeface="Wingdings" pitchFamily="2" charset="2"/>
              <a:buChar char="n"/>
              <a:defRPr/>
            </a:pPr>
            <a:r>
              <a:rPr kumimoji="1" lang="zh-CN" altLang="en-US" sz="2800" kern="0" dirty="0">
                <a:latin typeface="黑体" pitchFamily="49" charset="-122"/>
                <a:ea typeface="黑体" pitchFamily="49" charset="-122"/>
              </a:rPr>
              <a:t>推断总体比例</a:t>
            </a:r>
            <a:r>
              <a:rPr kumimoji="1" lang="zh-CN" altLang="en-US" sz="2800" kern="0" dirty="0">
                <a:latin typeface="黑体" pitchFamily="49" charset="-122"/>
                <a:ea typeface="黑体" pitchFamily="49" charset="-122"/>
                <a:sym typeface="Symbol" pitchFamily="18" charset="2"/>
              </a:rPr>
              <a:t></a:t>
            </a:r>
            <a:r>
              <a:rPr kumimoji="1" lang="zh-CN" altLang="en-US" sz="2800" kern="0" dirty="0">
                <a:latin typeface="黑体" pitchFamily="49" charset="-122"/>
                <a:ea typeface="黑体" pitchFamily="49" charset="-122"/>
              </a:rPr>
              <a:t>的理论基础</a:t>
            </a:r>
            <a:endParaRPr lang="zh-CN" altLang="en-US" sz="1600" kern="0"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文本框 10"/>
          <p:cNvSpPr txBox="1">
            <a:spLocks noChangeArrowheads="1"/>
          </p:cNvSpPr>
          <p:nvPr/>
        </p:nvSpPr>
        <p:spPr bwMode="auto">
          <a:xfrm>
            <a:off x="174625" y="117475"/>
            <a:ext cx="50688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3200">
                <a:solidFill>
                  <a:srgbClr val="000000"/>
                </a:solidFill>
                <a:latin typeface="黑体" panose="02010609060101010101" pitchFamily="49" charset="-122"/>
                <a:ea typeface="黑体" panose="02010609060101010101" pitchFamily="49" charset="-122"/>
              </a:rPr>
              <a:t>4.1.2</a:t>
            </a:r>
            <a:r>
              <a:rPr lang="zh-CN" altLang="en-US" sz="3200">
                <a:solidFill>
                  <a:srgbClr val="000000"/>
                </a:solidFill>
                <a:latin typeface="黑体" panose="02010609060101010101" pitchFamily="49" charset="-122"/>
                <a:ea typeface="黑体" panose="02010609060101010101" pitchFamily="49" charset="-122"/>
              </a:rPr>
              <a:t>抽样分布</a:t>
            </a:r>
          </a:p>
        </p:txBody>
      </p:sp>
      <p:sp>
        <p:nvSpPr>
          <p:cNvPr id="4096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pic>
        <p:nvPicPr>
          <p:cNvPr id="40964"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7650163" y="1712913"/>
            <a:ext cx="40052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圆角矩形 6"/>
          <p:cNvSpPr>
            <a:spLocks noChangeArrowheads="1"/>
          </p:cNvSpPr>
          <p:nvPr/>
        </p:nvSpPr>
        <p:spPr bwMode="auto">
          <a:xfrm>
            <a:off x="754063" y="900113"/>
            <a:ext cx="2932112" cy="461962"/>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sp>
        <p:nvSpPr>
          <p:cNvPr id="40966" name="文本框 7"/>
          <p:cNvSpPr txBox="1">
            <a:spLocks noChangeArrowheads="1"/>
          </p:cNvSpPr>
          <p:nvPr/>
        </p:nvSpPr>
        <p:spPr bwMode="auto">
          <a:xfrm>
            <a:off x="188913" y="900113"/>
            <a:ext cx="411003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2400">
                <a:solidFill>
                  <a:srgbClr val="FF0000"/>
                </a:solidFill>
                <a:latin typeface="黑体" panose="02010609060101010101" pitchFamily="49" charset="-122"/>
                <a:ea typeface="黑体" panose="02010609060101010101" pitchFamily="49" charset="-122"/>
                <a:sym typeface="Arial" panose="020B0604020202020204" pitchFamily="34" charset="0"/>
              </a:rPr>
              <a:t>样本比例</a:t>
            </a:r>
            <a:r>
              <a:rPr lang="zh-CN" altLang="en-US" sz="2400">
                <a:solidFill>
                  <a:srgbClr val="FFFF00"/>
                </a:solidFill>
                <a:latin typeface="黑体" panose="02010609060101010101" pitchFamily="49" charset="-122"/>
                <a:ea typeface="黑体" panose="02010609060101010101" pitchFamily="49" charset="-122"/>
                <a:sym typeface="Arial" panose="020B0604020202020204" pitchFamily="34" charset="0"/>
              </a:rPr>
              <a:t>的抽样分布</a:t>
            </a:r>
          </a:p>
        </p:txBody>
      </p:sp>
      <p:sp>
        <p:nvSpPr>
          <p:cNvPr id="3" name="矩形 2"/>
          <p:cNvSpPr/>
          <p:nvPr/>
        </p:nvSpPr>
        <p:spPr>
          <a:xfrm>
            <a:off x="703263" y="1679575"/>
            <a:ext cx="6096000" cy="523875"/>
          </a:xfrm>
          <a:prstGeom prst="rect">
            <a:avLst/>
          </a:prstGeom>
        </p:spPr>
        <p:txBody>
          <a:bodyPr>
            <a:spAutoFit/>
          </a:bodyPr>
          <a:lstStyle/>
          <a:p>
            <a:pPr marL="609600" indent="-609600">
              <a:spcBef>
                <a:spcPct val="6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样本比例的数学期望：</a:t>
            </a:r>
          </a:p>
        </p:txBody>
      </p:sp>
      <p:graphicFrame>
        <p:nvGraphicFramePr>
          <p:cNvPr id="6146" name="对象 3"/>
          <p:cNvGraphicFramePr>
            <a:graphicFrameLocks noChangeAspect="1"/>
          </p:cNvGraphicFramePr>
          <p:nvPr/>
        </p:nvGraphicFramePr>
        <p:xfrm>
          <a:off x="2041525" y="2476500"/>
          <a:ext cx="1689100" cy="534988"/>
        </p:xfrm>
        <a:graphic>
          <a:graphicData uri="http://schemas.openxmlformats.org/presentationml/2006/ole">
            <mc:AlternateContent xmlns:mc="http://schemas.openxmlformats.org/markup-compatibility/2006">
              <mc:Choice xmlns:v="urn:schemas-microsoft-com:vml" Requires="v">
                <p:oleObj name="Equation" r:id="rId3" imgW="654186" imgH="184062" progId="Equation.DSMT4">
                  <p:embed/>
                </p:oleObj>
              </mc:Choice>
              <mc:Fallback>
                <p:oleObj name="Equation" r:id="rId3" imgW="654186" imgH="184062"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525" y="2476500"/>
                        <a:ext cx="1689100" cy="5349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7" name="对象 4"/>
          <p:cNvGraphicFramePr>
            <a:graphicFrameLocks noChangeAspect="1"/>
          </p:cNvGraphicFramePr>
          <p:nvPr/>
        </p:nvGraphicFramePr>
        <p:xfrm>
          <a:off x="1924050" y="4197350"/>
          <a:ext cx="2289175" cy="900113"/>
        </p:xfrm>
        <a:graphic>
          <a:graphicData uri="http://schemas.openxmlformats.org/presentationml/2006/ole">
            <mc:AlternateContent xmlns:mc="http://schemas.openxmlformats.org/markup-compatibility/2006">
              <mc:Choice xmlns:v="urn:schemas-microsoft-com:vml" Requires="v">
                <p:oleObj name="Equation" r:id="rId5" imgW="1009687" imgH="387438" progId="Equation.DSMT4">
                  <p:embed/>
                </p:oleObj>
              </mc:Choice>
              <mc:Fallback>
                <p:oleObj name="Equation" r:id="rId5" imgW="1009687" imgH="387438" progId="Equation.DSMT4">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4050" y="4197350"/>
                        <a:ext cx="2289175" cy="9001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696913" y="3297238"/>
            <a:ext cx="6096000" cy="868362"/>
          </a:xfrm>
          <a:prstGeom prst="rect">
            <a:avLst/>
          </a:prstGeom>
        </p:spPr>
        <p:txBody>
          <a:bodyPr>
            <a:spAutoFit/>
          </a:bodyPr>
          <a:lstStyle/>
          <a:p>
            <a:pPr marL="609600" indent="-609600">
              <a:spcBef>
                <a:spcPct val="6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样本比例的方差</a:t>
            </a:r>
            <a:r>
              <a:rPr kumimoji="1" lang="zh-CN" altLang="en-US" sz="2800" kern="0" dirty="0">
                <a:solidFill>
                  <a:srgbClr val="00B0F0"/>
                </a:solidFill>
                <a:latin typeface="黑体" pitchFamily="49" charset="-122"/>
                <a:ea typeface="黑体" pitchFamily="49" charset="-122"/>
              </a:rPr>
              <a:t>（重复抽样）</a:t>
            </a:r>
            <a:r>
              <a:rPr kumimoji="1" lang="zh-CN" altLang="en-US" sz="2800" kern="0" dirty="0">
                <a:solidFill>
                  <a:srgbClr val="FF0000"/>
                </a:solidFill>
                <a:latin typeface="黑体" pitchFamily="49" charset="-122"/>
                <a:ea typeface="黑体" pitchFamily="49" charset="-122"/>
              </a:rPr>
              <a:t>：</a:t>
            </a:r>
          </a:p>
          <a:p>
            <a:pPr marL="1219200" lvl="1" indent="-533400">
              <a:spcBef>
                <a:spcPct val="60000"/>
              </a:spcBef>
              <a:buClr>
                <a:srgbClr val="FE9B03"/>
              </a:buClr>
              <a:buSzPct val="65000"/>
              <a:buFont typeface="Wingdings" pitchFamily="2" charset="2"/>
              <a:buChar char="n"/>
              <a:defRPr/>
            </a:pPr>
            <a:endParaRPr kumimoji="1" lang="zh-CN" altLang="en-US" sz="1400" b="0" kern="0" dirty="0">
              <a:solidFill>
                <a:srgbClr val="FFFFFF"/>
              </a:solidFill>
              <a:effectLst>
                <a:outerShdw blurRad="38100" dist="38100" dir="2700000" algn="tl">
                  <a:srgbClr val="000000"/>
                </a:outerShdw>
              </a:effectLst>
              <a:latin typeface="Arial"/>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linds(horizontal)">
                                      <p:cBhvr>
                                        <p:cTn id="12" dur="500"/>
                                        <p:tgtEl>
                                          <p:spTgt spid="61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147"/>
                                        </p:tgtEl>
                                        <p:attrNameLst>
                                          <p:attrName>style.visibility</p:attrName>
                                        </p:attrNameLst>
                                      </p:cBhvr>
                                      <p:to>
                                        <p:strVal val="visible"/>
                                      </p:to>
                                    </p:set>
                                    <p:animEffect transition="in" filter="blinds(horizontal)">
                                      <p:cBhvr>
                                        <p:cTn id="22"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文本框 10"/>
          <p:cNvSpPr txBox="1">
            <a:spLocks noChangeArrowheads="1"/>
          </p:cNvSpPr>
          <p:nvPr/>
        </p:nvSpPr>
        <p:spPr bwMode="auto">
          <a:xfrm>
            <a:off x="165100" y="117475"/>
            <a:ext cx="48831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3200">
                <a:solidFill>
                  <a:srgbClr val="000000"/>
                </a:solidFill>
                <a:latin typeface="黑体" panose="02010609060101010101" pitchFamily="49" charset="-122"/>
                <a:ea typeface="黑体" panose="02010609060101010101" pitchFamily="49" charset="-122"/>
              </a:rPr>
              <a:t>4.1.3 </a:t>
            </a:r>
            <a:r>
              <a:rPr lang="zh-CN" altLang="en-US" sz="3200">
                <a:solidFill>
                  <a:srgbClr val="000000"/>
                </a:solidFill>
                <a:latin typeface="黑体" panose="02010609060101010101" pitchFamily="49" charset="-122"/>
                <a:ea typeface="黑体" panose="02010609060101010101" pitchFamily="49" charset="-122"/>
              </a:rPr>
              <a:t>统计量的标准误</a:t>
            </a:r>
          </a:p>
        </p:txBody>
      </p:sp>
      <p:sp>
        <p:nvSpPr>
          <p:cNvPr id="41987"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pic>
        <p:nvPicPr>
          <p:cNvPr id="41988"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8836025" y="1893888"/>
            <a:ext cx="29845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82613" y="1736725"/>
            <a:ext cx="7967662" cy="954088"/>
          </a:xfrm>
          <a:prstGeom prst="rect">
            <a:avLst/>
          </a:prstGeom>
        </p:spPr>
        <p:txBody>
          <a:bodyPr>
            <a:spAutoFit/>
          </a:bodyPr>
          <a:lstStyle/>
          <a:p>
            <a:pPr marL="457200" indent="-457200">
              <a:spcBef>
                <a:spcPct val="6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定义：</a:t>
            </a:r>
            <a:r>
              <a:rPr kumimoji="1" lang="zh-CN" altLang="en-US" sz="2800" kern="0" dirty="0">
                <a:latin typeface="黑体" pitchFamily="49" charset="-122"/>
                <a:ea typeface="黑体" pitchFamily="49" charset="-122"/>
              </a:rPr>
              <a:t>样本统计量的抽样分布的标准差，称为统计量的</a:t>
            </a:r>
            <a:r>
              <a:rPr kumimoji="1" lang="zh-CN" altLang="en-US" sz="2800" kern="0" dirty="0">
                <a:solidFill>
                  <a:srgbClr val="00B0F0"/>
                </a:solidFill>
                <a:latin typeface="黑体" pitchFamily="49" charset="-122"/>
                <a:ea typeface="黑体" pitchFamily="49" charset="-122"/>
              </a:rPr>
              <a:t>标准误</a:t>
            </a:r>
            <a:r>
              <a:rPr kumimoji="1" lang="zh-CN" altLang="en-US" sz="2800" kern="0" dirty="0">
                <a:latin typeface="黑体" pitchFamily="49" charset="-122"/>
                <a:ea typeface="黑体" pitchFamily="49" charset="-122"/>
              </a:rPr>
              <a:t>，也称为</a:t>
            </a:r>
            <a:r>
              <a:rPr kumimoji="1" lang="zh-CN" altLang="en-US" sz="2800" kern="0" dirty="0">
                <a:solidFill>
                  <a:srgbClr val="00B0F0"/>
                </a:solidFill>
                <a:latin typeface="黑体" pitchFamily="49" charset="-122"/>
                <a:ea typeface="黑体" pitchFamily="49" charset="-122"/>
              </a:rPr>
              <a:t>标准误差</a:t>
            </a:r>
          </a:p>
        </p:txBody>
      </p:sp>
      <p:sp>
        <p:nvSpPr>
          <p:cNvPr id="6" name="矩形 5"/>
          <p:cNvSpPr/>
          <p:nvPr/>
        </p:nvSpPr>
        <p:spPr>
          <a:xfrm>
            <a:off x="576263" y="3429000"/>
            <a:ext cx="7967662" cy="1298575"/>
          </a:xfrm>
          <a:prstGeom prst="rect">
            <a:avLst/>
          </a:prstGeom>
        </p:spPr>
        <p:txBody>
          <a:bodyPr>
            <a:spAutoFit/>
          </a:bodyPr>
          <a:lstStyle/>
          <a:p>
            <a:pPr marL="457200" indent="-457200">
              <a:spcBef>
                <a:spcPct val="6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作用：</a:t>
            </a:r>
            <a:r>
              <a:rPr kumimoji="1" lang="zh-CN" altLang="en-US" sz="2800" kern="0" dirty="0">
                <a:latin typeface="黑体" pitchFamily="49" charset="-122"/>
                <a:ea typeface="黑体" pitchFamily="49" charset="-122"/>
              </a:rPr>
              <a:t>标准误衡量的是统计量的</a:t>
            </a:r>
            <a:r>
              <a:rPr kumimoji="1" lang="zh-CN" altLang="en-US" sz="2800" kern="0" dirty="0">
                <a:solidFill>
                  <a:srgbClr val="00B0F0"/>
                </a:solidFill>
                <a:latin typeface="黑体" pitchFamily="49" charset="-122"/>
                <a:ea typeface="黑体" pitchFamily="49" charset="-122"/>
              </a:rPr>
              <a:t>离散程度</a:t>
            </a:r>
            <a:r>
              <a:rPr kumimoji="1" lang="zh-CN" altLang="en-US" sz="2800" kern="0" dirty="0">
                <a:latin typeface="黑体" pitchFamily="49" charset="-122"/>
                <a:ea typeface="黑体" pitchFamily="49" charset="-122"/>
              </a:rPr>
              <a:t>，它测度了用样本统计量估计总体参数的精确程度</a:t>
            </a:r>
          </a:p>
          <a:p>
            <a:pPr marL="685800" lvl="1">
              <a:spcBef>
                <a:spcPct val="60000"/>
              </a:spcBef>
              <a:buClr>
                <a:srgbClr val="FE9B03"/>
              </a:buClr>
              <a:buSzPct val="65000"/>
              <a:defRPr/>
            </a:pPr>
            <a:endParaRPr kumimoji="1" lang="zh-CN" altLang="en-US" sz="1400" b="0" kern="0" dirty="0">
              <a:solidFill>
                <a:srgbClr val="FFFFFF"/>
              </a:solidFill>
              <a:effectLst>
                <a:outerShdw blurRad="38100" dist="38100" dir="2700000" algn="tl">
                  <a:srgbClr val="000000"/>
                </a:outerShdw>
              </a:effectLst>
              <a:latin typeface="Arial"/>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文本框 10"/>
          <p:cNvSpPr txBox="1">
            <a:spLocks noChangeArrowheads="1"/>
          </p:cNvSpPr>
          <p:nvPr/>
        </p:nvSpPr>
        <p:spPr bwMode="auto">
          <a:xfrm>
            <a:off x="174625" y="146050"/>
            <a:ext cx="4676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3200">
                <a:solidFill>
                  <a:srgbClr val="000000"/>
                </a:solidFill>
                <a:latin typeface="黑体" panose="02010609060101010101" pitchFamily="49" charset="-122"/>
                <a:ea typeface="黑体" panose="02010609060101010101" pitchFamily="49" charset="-122"/>
              </a:rPr>
              <a:t>4.1.3 </a:t>
            </a:r>
            <a:r>
              <a:rPr lang="zh-CN" altLang="en-US" sz="3200">
                <a:solidFill>
                  <a:srgbClr val="000000"/>
                </a:solidFill>
                <a:latin typeface="黑体" panose="02010609060101010101" pitchFamily="49" charset="-122"/>
                <a:ea typeface="黑体" panose="02010609060101010101" pitchFamily="49" charset="-122"/>
              </a:rPr>
              <a:t>统计量的标准误</a:t>
            </a:r>
          </a:p>
        </p:txBody>
      </p:sp>
      <p:sp>
        <p:nvSpPr>
          <p:cNvPr id="4301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pic>
        <p:nvPicPr>
          <p:cNvPr id="43012"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9555163" y="2678113"/>
            <a:ext cx="20701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66725" y="927100"/>
            <a:ext cx="10020300" cy="954088"/>
          </a:xfrm>
          <a:prstGeom prst="rect">
            <a:avLst/>
          </a:prstGeom>
        </p:spPr>
        <p:txBody>
          <a:bodyPr>
            <a:spAutoFit/>
          </a:bodyPr>
          <a:lstStyle/>
          <a:p>
            <a:pPr marL="457200" indent="-457200">
              <a:spcBef>
                <a:spcPct val="60000"/>
              </a:spcBef>
              <a:buFont typeface="Wingdings" pitchFamily="2" charset="2"/>
              <a:buChar char="n"/>
              <a:defRPr/>
            </a:pPr>
            <a:r>
              <a:rPr kumimoji="1" lang="zh-CN" altLang="en-US" sz="2800" kern="0" dirty="0">
                <a:latin typeface="黑体" pitchFamily="49" charset="-122"/>
                <a:ea typeface="黑体" pitchFamily="49" charset="-122"/>
              </a:rPr>
              <a:t>当计算标准误时涉及的总体参数未知时，用样本统计量代替计算的标准误，称为</a:t>
            </a:r>
            <a:r>
              <a:rPr kumimoji="1" lang="zh-CN" altLang="en-US" sz="2800" kern="0" dirty="0">
                <a:solidFill>
                  <a:srgbClr val="0070C0"/>
                </a:solidFill>
                <a:latin typeface="黑体" pitchFamily="49" charset="-122"/>
                <a:ea typeface="黑体" pitchFamily="49" charset="-122"/>
              </a:rPr>
              <a:t>估计的标准误</a:t>
            </a:r>
            <a:r>
              <a:rPr kumimoji="1" lang="zh-CN" altLang="en-US" sz="2800" kern="0" dirty="0">
                <a:latin typeface="黑体" pitchFamily="49" charset="-122"/>
                <a:ea typeface="黑体" pitchFamily="49" charset="-122"/>
              </a:rPr>
              <a:t>。</a:t>
            </a:r>
            <a:endParaRPr kumimoji="1" lang="zh-CN" altLang="en-US" sz="1400" b="0" kern="0" dirty="0">
              <a:solidFill>
                <a:srgbClr val="FFFFFF"/>
              </a:solidFill>
              <a:effectLst>
                <a:outerShdw blurRad="38100" dist="38100" dir="2700000" algn="tl">
                  <a:srgbClr val="000000"/>
                </a:outerShdw>
              </a:effectLst>
              <a:latin typeface="黑体" pitchFamily="49" charset="-122"/>
              <a:ea typeface="黑体" pitchFamily="49" charset="-122"/>
            </a:endParaRPr>
          </a:p>
        </p:txBody>
      </p:sp>
      <p:graphicFrame>
        <p:nvGraphicFramePr>
          <p:cNvPr id="7170" name="对象 1">
            <a:hlinkClick r:id="" action="ppaction://ole?verb=0"/>
          </p:cNvPr>
          <p:cNvGraphicFramePr>
            <a:graphicFrameLocks/>
          </p:cNvGraphicFramePr>
          <p:nvPr/>
        </p:nvGraphicFramePr>
        <p:xfrm>
          <a:off x="3298825" y="2874963"/>
          <a:ext cx="1935163" cy="1136650"/>
        </p:xfrm>
        <a:graphic>
          <a:graphicData uri="http://schemas.openxmlformats.org/presentationml/2006/ole">
            <mc:AlternateContent xmlns:mc="http://schemas.openxmlformats.org/markup-compatibility/2006">
              <mc:Choice xmlns:v="urn:schemas-microsoft-com:vml" Requires="v">
                <p:oleObj name="Equation" r:id="rId3" imgW="666812" imgH="425275" progId="Equation.DSMT4">
                  <p:embed/>
                </p:oleObj>
              </mc:Choice>
              <mc:Fallback>
                <p:oleObj name="Equation" r:id="rId3" imgW="666812" imgH="425275" progId="Equation.DSMT4">
                  <p:embed/>
                  <p:pic>
                    <p:nvPicPr>
                      <p:cNvPr id="0" name="对象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8825" y="2874963"/>
                        <a:ext cx="1935163" cy="11366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7171" name="对象 3">
            <a:hlinkClick r:id="" action="ppaction://ole?verb=0"/>
          </p:cNvPr>
          <p:cNvGraphicFramePr>
            <a:graphicFrameLocks/>
          </p:cNvGraphicFramePr>
          <p:nvPr/>
        </p:nvGraphicFramePr>
        <p:xfrm>
          <a:off x="3309938" y="5086350"/>
          <a:ext cx="1947862" cy="1230313"/>
        </p:xfrm>
        <a:graphic>
          <a:graphicData uri="http://schemas.openxmlformats.org/presentationml/2006/ole">
            <mc:AlternateContent xmlns:mc="http://schemas.openxmlformats.org/markup-compatibility/2006">
              <mc:Choice xmlns:v="urn:schemas-microsoft-com:vml" Requires="v">
                <p:oleObj name="Equation" r:id="rId5" imgW="666812" imgH="425275" progId="Equation.DSMT4">
                  <p:embed/>
                </p:oleObj>
              </mc:Choice>
              <mc:Fallback>
                <p:oleObj name="Equation" r:id="rId5" imgW="666812" imgH="425275" progId="Equation.DSMT4">
                  <p:embed/>
                  <p:pic>
                    <p:nvPicPr>
                      <p:cNvPr id="0" name="对象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9938" y="5086350"/>
                        <a:ext cx="1947862" cy="12303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9" name="矩形 8"/>
          <p:cNvSpPr/>
          <p:nvPr/>
        </p:nvSpPr>
        <p:spPr>
          <a:xfrm>
            <a:off x="479425" y="1916113"/>
            <a:ext cx="11520488" cy="1211262"/>
          </a:xfrm>
          <a:prstGeom prst="rect">
            <a:avLst/>
          </a:prstGeom>
        </p:spPr>
        <p:txBody>
          <a:bodyPr>
            <a:spAutoFit/>
          </a:bodyPr>
          <a:lstStyle/>
          <a:p>
            <a:pPr marL="457200" indent="-457200">
              <a:spcBef>
                <a:spcPct val="60000"/>
              </a:spcBef>
              <a:buFont typeface="Wingdings" pitchFamily="2" charset="2"/>
              <a:buChar char="n"/>
              <a:defRPr/>
            </a:pPr>
            <a:r>
              <a:rPr kumimoji="1" lang="zh-CN" altLang="en-US" sz="2800" kern="0" dirty="0">
                <a:latin typeface="黑体" pitchFamily="49" charset="-122"/>
                <a:ea typeface="黑体" pitchFamily="49" charset="-122"/>
              </a:rPr>
              <a:t>以样本均值的抽样分布为例，在重复抽样条件下，</a:t>
            </a:r>
            <a:endParaRPr kumimoji="1" lang="en-US" altLang="zh-CN" sz="2800" kern="0" dirty="0">
              <a:latin typeface="黑体" pitchFamily="49" charset="-122"/>
              <a:ea typeface="黑体" pitchFamily="49" charset="-122"/>
            </a:endParaRPr>
          </a:p>
          <a:p>
            <a:pPr marL="457200" indent="-457200">
              <a:spcBef>
                <a:spcPct val="60000"/>
              </a:spcBef>
              <a:defRPr/>
            </a:pPr>
            <a:r>
              <a:rPr kumimoji="1" lang="en-US" altLang="zh-CN" sz="2800" kern="0" dirty="0">
                <a:latin typeface="黑体" pitchFamily="49" charset="-122"/>
                <a:ea typeface="黑体" pitchFamily="49" charset="-122"/>
              </a:rPr>
              <a:t>   </a:t>
            </a:r>
            <a:r>
              <a:rPr kumimoji="1" lang="zh-CN" altLang="en-US" sz="2800" kern="0" dirty="0">
                <a:latin typeface="黑体" pitchFamily="49" charset="-122"/>
                <a:ea typeface="黑体" pitchFamily="49" charset="-122"/>
              </a:rPr>
              <a:t>样本均值标准误为：</a:t>
            </a:r>
          </a:p>
        </p:txBody>
      </p:sp>
      <p:sp>
        <p:nvSpPr>
          <p:cNvPr id="10" name="矩形 9"/>
          <p:cNvSpPr/>
          <p:nvPr/>
        </p:nvSpPr>
        <p:spPr>
          <a:xfrm>
            <a:off x="547688" y="4038600"/>
            <a:ext cx="10020300" cy="1557338"/>
          </a:xfrm>
          <a:prstGeom prst="rect">
            <a:avLst/>
          </a:prstGeom>
        </p:spPr>
        <p:txBody>
          <a:bodyPr>
            <a:spAutoFit/>
          </a:bodyPr>
          <a:lstStyle/>
          <a:p>
            <a:pPr marL="457200" indent="-457200">
              <a:spcBef>
                <a:spcPct val="60000"/>
              </a:spcBef>
              <a:buFont typeface="Wingdings" pitchFamily="2" charset="2"/>
              <a:buChar char="n"/>
              <a:defRPr/>
            </a:pPr>
            <a:r>
              <a:rPr kumimoji="1" lang="zh-CN" altLang="en-US" sz="2800" kern="0" dirty="0">
                <a:latin typeface="黑体" pitchFamily="49" charset="-122"/>
                <a:ea typeface="黑体" pitchFamily="49" charset="-122"/>
              </a:rPr>
              <a:t>当总体标准差</a:t>
            </a:r>
            <a:r>
              <a:rPr kumimoji="1" lang="zh-CN" altLang="en-US" sz="2800" kern="0" dirty="0">
                <a:latin typeface="黑体" pitchFamily="49" charset="-122"/>
                <a:ea typeface="黑体" pitchFamily="49" charset="-122"/>
                <a:sym typeface="Symbol" pitchFamily="18" charset="2"/>
              </a:rPr>
              <a:t></a:t>
            </a:r>
            <a:r>
              <a:rPr kumimoji="1" lang="zh-CN" altLang="en-US" sz="2800" kern="0" dirty="0">
                <a:latin typeface="黑体" pitchFamily="49" charset="-122"/>
                <a:ea typeface="黑体" pitchFamily="49" charset="-122"/>
              </a:rPr>
              <a:t>未知时，可用样本标准差</a:t>
            </a:r>
            <a:r>
              <a:rPr kumimoji="1" lang="en-US" altLang="zh-CN" sz="2800" kern="0" dirty="0">
                <a:latin typeface="黑体" pitchFamily="49" charset="-122"/>
                <a:ea typeface="黑体" pitchFamily="49" charset="-122"/>
              </a:rPr>
              <a:t>s</a:t>
            </a:r>
            <a:r>
              <a:rPr kumimoji="1" lang="zh-CN" altLang="en-US" sz="2800" kern="0" dirty="0">
                <a:latin typeface="黑体" pitchFamily="49" charset="-122"/>
                <a:ea typeface="黑体" pitchFamily="49" charset="-122"/>
              </a:rPr>
              <a:t>代替，</a:t>
            </a:r>
            <a:endParaRPr kumimoji="1" lang="en-US" altLang="zh-CN" sz="2800" kern="0" dirty="0">
              <a:latin typeface="黑体" pitchFamily="49" charset="-122"/>
              <a:ea typeface="黑体" pitchFamily="49" charset="-122"/>
            </a:endParaRPr>
          </a:p>
          <a:p>
            <a:pPr marL="457200" indent="-457200">
              <a:spcBef>
                <a:spcPct val="60000"/>
              </a:spcBef>
              <a:defRPr/>
            </a:pPr>
            <a:r>
              <a:rPr kumimoji="1" lang="en-US" altLang="zh-CN" sz="2800" kern="0" dirty="0">
                <a:latin typeface="黑体" pitchFamily="49" charset="-122"/>
                <a:ea typeface="黑体" pitchFamily="49" charset="-122"/>
              </a:rPr>
              <a:t>   </a:t>
            </a:r>
            <a:r>
              <a:rPr kumimoji="1" lang="zh-CN" altLang="en-US" sz="2800" kern="0" dirty="0">
                <a:latin typeface="黑体" pitchFamily="49" charset="-122"/>
                <a:ea typeface="黑体" pitchFamily="49" charset="-122"/>
              </a:rPr>
              <a:t>则样本均值的估计标准误为：</a:t>
            </a:r>
          </a:p>
          <a:p>
            <a:pPr>
              <a:spcBef>
                <a:spcPct val="60000"/>
              </a:spcBef>
              <a:defRPr/>
            </a:pPr>
            <a:endParaRPr kumimoji="1" lang="zh-CN" altLang="en-US" sz="1400" b="0" kern="0" dirty="0">
              <a:solidFill>
                <a:srgbClr val="FFFFFF"/>
              </a:solidFill>
              <a:effectLst>
                <a:outerShdw blurRad="38100" dist="38100" dir="2700000" algn="tl">
                  <a:srgbClr val="000000"/>
                </a:outerShdw>
              </a:effectLst>
              <a:latin typeface="Arial"/>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Effect transition="in" filter="blinds(horizontal)">
                                      <p:cBhvr>
                                        <p:cTn id="17" dur="500"/>
                                        <p:tgtEl>
                                          <p:spTgt spid="71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171"/>
                                        </p:tgtEl>
                                        <p:attrNameLst>
                                          <p:attrName>style.visibility</p:attrName>
                                        </p:attrNameLst>
                                      </p:cBhvr>
                                      <p:to>
                                        <p:strVal val="visible"/>
                                      </p:to>
                                    </p:set>
                                    <p:animEffect transition="in" filter="blinds(horizontal)">
                                      <p:cBhvr>
                                        <p:cTn id="27"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pic>
        <p:nvPicPr>
          <p:cNvPr id="44034"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矩形 6"/>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endParaRPr>
          </a:p>
        </p:txBody>
      </p:sp>
      <p:sp>
        <p:nvSpPr>
          <p:cNvPr id="44036" name="文本框 8"/>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a:solidFill>
                  <a:srgbClr val="1C4885"/>
                </a:solidFill>
                <a:latin typeface="微软雅黑" panose="020B0503020204020204" pitchFamily="34" charset="-122"/>
                <a:ea typeface="微软雅黑" panose="020B0503020204020204" pitchFamily="34" charset="-122"/>
              </a:rPr>
              <a:t>2</a:t>
            </a:r>
            <a:endParaRPr lang="zh-CN" altLang="en-US" sz="34400">
              <a:solidFill>
                <a:srgbClr val="1C4885"/>
              </a:solidFill>
              <a:latin typeface="微软雅黑" panose="020B0503020204020204" pitchFamily="34" charset="-122"/>
              <a:ea typeface="微软雅黑" panose="020B0503020204020204" pitchFamily="34" charset="-122"/>
            </a:endParaRPr>
          </a:p>
        </p:txBody>
      </p:sp>
      <p:sp>
        <p:nvSpPr>
          <p:cNvPr id="44037" name="文本框 12"/>
          <p:cNvSpPr txBox="1">
            <a:spLocks noChangeArrowheads="1"/>
          </p:cNvSpPr>
          <p:nvPr/>
        </p:nvSpPr>
        <p:spPr bwMode="auto">
          <a:xfrm>
            <a:off x="2470150" y="3971925"/>
            <a:ext cx="89598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a:solidFill>
                  <a:srgbClr val="1C4885"/>
                </a:solidFill>
                <a:latin typeface="黑体" panose="02010609060101010101" pitchFamily="49" charset="-122"/>
                <a:ea typeface="黑体" panose="02010609060101010101" pitchFamily="49" charset="-122"/>
              </a:rPr>
              <a:t>参数估计的基本原理</a:t>
            </a:r>
          </a:p>
        </p:txBody>
      </p:sp>
      <p:grpSp>
        <p:nvGrpSpPr>
          <p:cNvPr id="44038" name="组合 13"/>
          <p:cNvGrpSpPr>
            <a:grpSpLocks noChangeAspect="1"/>
          </p:cNvGrpSpPr>
          <p:nvPr/>
        </p:nvGrpSpPr>
        <p:grpSpPr bwMode="auto">
          <a:xfrm>
            <a:off x="6804025" y="3178175"/>
            <a:ext cx="5578475" cy="3481388"/>
            <a:chOff x="0" y="0"/>
            <a:chExt cx="5324473" cy="3322983"/>
          </a:xfrm>
        </p:grpSpPr>
        <p:pic>
          <p:nvPicPr>
            <p:cNvPr id="44040" name="图片 14"/>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图片 15"/>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39" name="文本框 17"/>
          <p:cNvSpPr>
            <a:spLocks/>
          </p:cNvSpPr>
          <p:nvPr/>
        </p:nvSpPr>
        <p:spPr bwMode="auto">
          <a:xfrm>
            <a:off x="341313" y="4933950"/>
            <a:ext cx="2155825" cy="881063"/>
          </a:xfrm>
          <a:custGeom>
            <a:avLst/>
            <a:gdLst>
              <a:gd name="T0" fmla="*/ 351601 w 2156102"/>
              <a:gd name="T1" fmla="*/ 0 h 880167"/>
              <a:gd name="T2" fmla="*/ 1115474 w 2156102"/>
              <a:gd name="T3" fmla="*/ 0 h 880167"/>
              <a:gd name="T4" fmla="*/ 790668 w 2156102"/>
              <a:gd name="T5" fmla="*/ 297013 h 880167"/>
              <a:gd name="T6" fmla="*/ 790668 w 2156102"/>
              <a:gd name="T7" fmla="*/ 309991 h 880167"/>
              <a:gd name="T8" fmla="*/ 2152498 w 2156102"/>
              <a:gd name="T9" fmla="*/ 309991 h 880167"/>
              <a:gd name="T10" fmla="*/ 2152498 w 2156102"/>
              <a:gd name="T11" fmla="*/ 891886 h 880167"/>
              <a:gd name="T12" fmla="*/ 0 w 2156102"/>
              <a:gd name="T13" fmla="*/ 891886 h 880167"/>
              <a:gd name="T14" fmla="*/ 0 w 2156102"/>
              <a:gd name="T15" fmla="*/ 342440 h 880167"/>
              <a:gd name="T16" fmla="*/ 351601 w 2156102"/>
              <a:gd name="T17" fmla="*/ 0 h 880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56102"/>
              <a:gd name="T28" fmla="*/ 0 h 880167"/>
              <a:gd name="T29" fmla="*/ 2156102 w 2156102"/>
              <a:gd name="T30" fmla="*/ 880167 h 8801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56102" h="880167">
                <a:moveTo>
                  <a:pt x="352186" y="0"/>
                </a:moveTo>
                <a:lnTo>
                  <a:pt x="1117336" y="0"/>
                </a:lnTo>
                <a:lnTo>
                  <a:pt x="791994" y="293110"/>
                </a:lnTo>
                <a:lnTo>
                  <a:pt x="791994" y="305918"/>
                </a:lnTo>
                <a:lnTo>
                  <a:pt x="2156102" y="305918"/>
                </a:lnTo>
                <a:lnTo>
                  <a:pt x="2156102" y="880167"/>
                </a:lnTo>
                <a:lnTo>
                  <a:pt x="0" y="880167"/>
                </a:lnTo>
                <a:lnTo>
                  <a:pt x="0" y="337940"/>
                </a:lnTo>
                <a:lnTo>
                  <a:pt x="3521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框 10"/>
          <p:cNvSpPr txBox="1">
            <a:spLocks noChangeArrowheads="1"/>
          </p:cNvSpPr>
          <p:nvPr/>
        </p:nvSpPr>
        <p:spPr bwMode="auto">
          <a:xfrm>
            <a:off x="174625" y="127000"/>
            <a:ext cx="53546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a:latin typeface="黑体" panose="02010609060101010101" pitchFamily="49" charset="-122"/>
                <a:ea typeface="黑体" panose="02010609060101010101" pitchFamily="49" charset="-122"/>
              </a:rPr>
              <a:t>4.2 </a:t>
            </a:r>
            <a:r>
              <a:rPr lang="zh-CN" altLang="en-US" sz="3200">
                <a:latin typeface="黑体" panose="02010609060101010101" pitchFamily="49" charset="-122"/>
                <a:ea typeface="黑体" panose="02010609060101010101" pitchFamily="49" charset="-122"/>
              </a:rPr>
              <a:t>参数估计的基本原理</a:t>
            </a:r>
          </a:p>
        </p:txBody>
      </p:sp>
      <p:sp>
        <p:nvSpPr>
          <p:cNvPr id="45059"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b="0">
              <a:solidFill>
                <a:srgbClr val="FFFFFF"/>
              </a:solidFill>
              <a:latin typeface="仿宋" panose="02010609060101010101" pitchFamily="49" charset="-122"/>
              <a:ea typeface="仿宋" panose="02010609060101010101" pitchFamily="49" charset="-122"/>
            </a:endParaRPr>
          </a:p>
        </p:txBody>
      </p:sp>
      <p:pic>
        <p:nvPicPr>
          <p:cNvPr id="45060" name="图片 3"/>
          <p:cNvPicPr>
            <a:picLocks noChangeAspect="1" noChangeArrowheads="1"/>
          </p:cNvPicPr>
          <p:nvPr/>
        </p:nvPicPr>
        <p:blipFill>
          <a:blip r:embed="rId2">
            <a:extLst>
              <a:ext uri="{28A0092B-C50C-407E-A947-70E740481C1C}">
                <a14:useLocalDpi xmlns:a14="http://schemas.microsoft.com/office/drawing/2010/main" val="0"/>
              </a:ext>
            </a:extLst>
          </a:blip>
          <a:srcRect b="2007"/>
          <a:stretch>
            <a:fillRect/>
          </a:stretch>
        </p:blipFill>
        <p:spPr bwMode="auto">
          <a:xfrm>
            <a:off x="6376988" y="2133600"/>
            <a:ext cx="452278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5"/>
          <p:cNvSpPr>
            <a:spLocks noChangeArrowheads="1"/>
          </p:cNvSpPr>
          <p:nvPr/>
        </p:nvSpPr>
        <p:spPr bwMode="auto">
          <a:xfrm>
            <a:off x="915988" y="2419350"/>
            <a:ext cx="6096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n"/>
            </a:pPr>
            <a:r>
              <a:rPr kumimoji="1" lang="zh-CN" altLang="en-US" sz="3200">
                <a:solidFill>
                  <a:srgbClr val="0070C0"/>
                </a:solidFill>
                <a:latin typeface="黑体" panose="02010609060101010101" pitchFamily="49" charset="-122"/>
                <a:ea typeface="黑体" panose="02010609060101010101" pitchFamily="49" charset="-122"/>
              </a:rPr>
              <a:t> 估计量与估计值</a:t>
            </a:r>
            <a:endParaRPr kumimoji="1" lang="en-US" altLang="zh-CN" sz="3200">
              <a:solidFill>
                <a:srgbClr val="0070C0"/>
              </a:solidFill>
              <a:latin typeface="黑体" panose="02010609060101010101" pitchFamily="49" charset="-122"/>
              <a:ea typeface="黑体" panose="02010609060101010101" pitchFamily="49" charset="-122"/>
            </a:endParaRPr>
          </a:p>
          <a:p>
            <a:pPr>
              <a:lnSpc>
                <a:spcPct val="100000"/>
              </a:lnSpc>
              <a:spcBef>
                <a:spcPct val="0"/>
              </a:spcBef>
              <a:buFontTx/>
              <a:buNone/>
            </a:pPr>
            <a:endParaRPr kumimoji="1" lang="en-US" altLang="zh-CN" sz="3200">
              <a:solidFill>
                <a:srgbClr val="0070C0"/>
              </a:solidFill>
              <a:latin typeface="黑体" panose="02010609060101010101" pitchFamily="49" charset="-122"/>
              <a:ea typeface="黑体" panose="02010609060101010101" pitchFamily="49" charset="-122"/>
            </a:endParaRPr>
          </a:p>
          <a:p>
            <a:pPr>
              <a:lnSpc>
                <a:spcPct val="100000"/>
              </a:lnSpc>
              <a:spcBef>
                <a:spcPct val="0"/>
              </a:spcBef>
              <a:buFont typeface="Wingdings" panose="05000000000000000000" pitchFamily="2" charset="2"/>
              <a:buChar char="n"/>
            </a:pPr>
            <a:r>
              <a:rPr kumimoji="1" lang="zh-CN" altLang="en-US" sz="3200">
                <a:solidFill>
                  <a:srgbClr val="0070C0"/>
                </a:solidFill>
                <a:latin typeface="黑体" panose="02010609060101010101" pitchFamily="49" charset="-122"/>
                <a:ea typeface="黑体" panose="02010609060101010101" pitchFamily="49" charset="-122"/>
              </a:rPr>
              <a:t> 点估计与区间估计</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10"/>
          <p:cNvSpPr txBox="1">
            <a:spLocks noChangeArrowheads="1"/>
          </p:cNvSpPr>
          <p:nvPr/>
        </p:nvSpPr>
        <p:spPr bwMode="auto">
          <a:xfrm>
            <a:off x="174625" y="100013"/>
            <a:ext cx="670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3200">
                <a:solidFill>
                  <a:srgbClr val="000000"/>
                </a:solidFill>
                <a:latin typeface="黑体" panose="02010609060101010101" pitchFamily="49" charset="-122"/>
                <a:ea typeface="黑体" panose="02010609060101010101" pitchFamily="49" charset="-122"/>
              </a:rPr>
              <a:t>4.2.1 </a:t>
            </a:r>
            <a:r>
              <a:rPr lang="zh-CN" altLang="en-US" sz="3200">
                <a:solidFill>
                  <a:srgbClr val="000000"/>
                </a:solidFill>
                <a:latin typeface="黑体" panose="02010609060101010101" pitchFamily="49" charset="-122"/>
                <a:ea typeface="黑体" panose="02010609060101010101" pitchFamily="49" charset="-122"/>
              </a:rPr>
              <a:t>估计量与估计值</a:t>
            </a:r>
          </a:p>
        </p:txBody>
      </p:sp>
      <p:sp>
        <p:nvSpPr>
          <p:cNvPr id="4608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pic>
        <p:nvPicPr>
          <p:cNvPr id="46084"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8766175" y="1420813"/>
            <a:ext cx="3144838"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46050" y="1338263"/>
            <a:ext cx="9042400" cy="2074862"/>
          </a:xfrm>
          <a:prstGeom prst="rect">
            <a:avLst/>
          </a:prstGeom>
        </p:spPr>
        <p:txBody>
          <a:bodyPr>
            <a:spAutoFit/>
          </a:bodyPr>
          <a:lstStyle/>
          <a:p>
            <a:pPr marL="609600" indent="-609600" algn="just">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估计量：</a:t>
            </a:r>
            <a:r>
              <a:rPr kumimoji="1" lang="zh-CN" altLang="en-US" sz="2800" kern="0" dirty="0">
                <a:latin typeface="黑体" pitchFamily="49" charset="-122"/>
                <a:ea typeface="黑体" pitchFamily="49" charset="-122"/>
              </a:rPr>
              <a:t>用于估计总体参数的统计量</a:t>
            </a:r>
          </a:p>
          <a:p>
            <a:pPr marL="1219200" lvl="1" indent="-533400" algn="just">
              <a:spcBef>
                <a:spcPct val="20000"/>
              </a:spcBef>
              <a:buClr>
                <a:srgbClr val="FE9B03"/>
              </a:buClr>
              <a:buSzPct val="65000"/>
              <a:buFont typeface="Wingdings" pitchFamily="2" charset="2"/>
              <a:buChar char="n"/>
              <a:defRPr/>
            </a:pPr>
            <a:r>
              <a:rPr kumimoji="1" lang="zh-CN" altLang="en-US" sz="2800" kern="0" dirty="0">
                <a:solidFill>
                  <a:srgbClr val="00B050"/>
                </a:solidFill>
                <a:latin typeface="黑体" pitchFamily="49" charset="-122"/>
                <a:ea typeface="黑体" pitchFamily="49" charset="-122"/>
              </a:rPr>
              <a:t>如样本均值，样本比例、样本方差等</a:t>
            </a:r>
          </a:p>
          <a:p>
            <a:pPr marL="1219200" lvl="1" indent="-533400" algn="just">
              <a:spcBef>
                <a:spcPct val="20000"/>
              </a:spcBef>
              <a:buClr>
                <a:srgbClr val="FE9B03"/>
              </a:buClr>
              <a:buSzPct val="65000"/>
              <a:buFont typeface="Wingdings" pitchFamily="2" charset="2"/>
              <a:buChar char="n"/>
              <a:defRPr/>
            </a:pPr>
            <a:r>
              <a:rPr kumimoji="1" lang="zh-CN" altLang="en-US" sz="2800" kern="0" dirty="0">
                <a:solidFill>
                  <a:srgbClr val="00B050"/>
                </a:solidFill>
                <a:latin typeface="黑体" pitchFamily="49" charset="-122"/>
                <a:ea typeface="黑体" pitchFamily="49" charset="-122"/>
              </a:rPr>
              <a:t>例如</a:t>
            </a:r>
            <a:r>
              <a:rPr kumimoji="1" lang="en-US" altLang="zh-CN" sz="2800" kern="0" dirty="0">
                <a:solidFill>
                  <a:srgbClr val="00B050"/>
                </a:solidFill>
                <a:latin typeface="黑体" pitchFamily="49" charset="-122"/>
                <a:ea typeface="黑体" pitchFamily="49" charset="-122"/>
              </a:rPr>
              <a:t>: </a:t>
            </a:r>
            <a:r>
              <a:rPr kumimoji="1" lang="zh-CN" altLang="en-US" sz="2800" kern="0" dirty="0">
                <a:solidFill>
                  <a:srgbClr val="00B050"/>
                </a:solidFill>
                <a:latin typeface="黑体" pitchFamily="49" charset="-122"/>
                <a:ea typeface="黑体" pitchFamily="49" charset="-122"/>
              </a:rPr>
              <a:t>样本均值就是总体均值的一个估计量</a:t>
            </a:r>
            <a:endParaRPr kumimoji="1" lang="en-US" altLang="zh-CN" sz="2800" kern="0" dirty="0">
              <a:solidFill>
                <a:srgbClr val="00B050"/>
              </a:solidFill>
              <a:latin typeface="黑体" pitchFamily="49" charset="-122"/>
              <a:ea typeface="黑体" pitchFamily="49" charset="-122"/>
            </a:endParaRPr>
          </a:p>
          <a:p>
            <a:pPr marL="1219200" lvl="1" indent="-533400" algn="just">
              <a:spcBef>
                <a:spcPct val="20000"/>
              </a:spcBef>
              <a:buClr>
                <a:srgbClr val="FE9B03"/>
              </a:buClr>
              <a:buSzPct val="65000"/>
              <a:buFont typeface="Wingdings" pitchFamily="2" charset="2"/>
              <a:buChar char="n"/>
              <a:defRPr/>
            </a:pPr>
            <a:r>
              <a:rPr kumimoji="1" lang="zh-CN" altLang="en-US" sz="2800" kern="0" dirty="0">
                <a:solidFill>
                  <a:srgbClr val="00B050"/>
                </a:solidFill>
                <a:latin typeface="黑体" pitchFamily="49" charset="-122"/>
                <a:ea typeface="黑体" pitchFamily="49" charset="-122"/>
              </a:rPr>
              <a:t>参数用</a:t>
            </a:r>
            <a:r>
              <a:rPr kumimoji="1" lang="zh-CN" altLang="en-US" sz="2800" i="1" kern="0" dirty="0">
                <a:solidFill>
                  <a:srgbClr val="00B050"/>
                </a:solidFill>
                <a:latin typeface="黑体" pitchFamily="49" charset="-122"/>
                <a:ea typeface="黑体" pitchFamily="49" charset="-122"/>
                <a:sym typeface="Symbol" pitchFamily="18" charset="2"/>
              </a:rPr>
              <a:t> </a:t>
            </a:r>
            <a:r>
              <a:rPr kumimoji="1" lang="zh-CN" altLang="en-US" sz="2800" kern="0" dirty="0">
                <a:solidFill>
                  <a:srgbClr val="00B050"/>
                </a:solidFill>
                <a:latin typeface="黑体" pitchFamily="49" charset="-122"/>
                <a:ea typeface="黑体" pitchFamily="49" charset="-122"/>
                <a:sym typeface="Symbol" pitchFamily="18" charset="2"/>
              </a:rPr>
              <a:t>表示，估计量</a:t>
            </a:r>
            <a:r>
              <a:rPr kumimoji="1" lang="zh-CN" altLang="en-US" sz="2800" kern="0" dirty="0">
                <a:solidFill>
                  <a:srgbClr val="00B050"/>
                </a:solidFill>
                <a:latin typeface="黑体" pitchFamily="49" charset="-122"/>
                <a:ea typeface="黑体" pitchFamily="49" charset="-122"/>
              </a:rPr>
              <a:t>用  表示</a:t>
            </a:r>
          </a:p>
        </p:txBody>
      </p:sp>
      <p:graphicFrame>
        <p:nvGraphicFramePr>
          <p:cNvPr id="46086" name="对象 3"/>
          <p:cNvGraphicFramePr>
            <a:graphicFrameLocks noChangeAspect="1"/>
          </p:cNvGraphicFramePr>
          <p:nvPr/>
        </p:nvGraphicFramePr>
        <p:xfrm>
          <a:off x="5418138" y="2820988"/>
          <a:ext cx="369887" cy="582612"/>
        </p:xfrm>
        <a:graphic>
          <a:graphicData uri="http://schemas.openxmlformats.org/presentationml/2006/ole">
            <mc:AlternateContent xmlns:mc="http://schemas.openxmlformats.org/markup-compatibility/2006">
              <mc:Choice xmlns:v="urn:schemas-microsoft-com:vml" Requires="v">
                <p:oleObj name="Equation" r:id="rId3" imgW="108110" imgH="196675" progId="Equation.DSMT4">
                  <p:embed/>
                </p:oleObj>
              </mc:Choice>
              <mc:Fallback>
                <p:oleObj name="Equation" r:id="rId3" imgW="108110" imgH="196675"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138" y="2820988"/>
                        <a:ext cx="369887" cy="5826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177800" y="3879850"/>
            <a:ext cx="9563100" cy="1039813"/>
          </a:xfrm>
          <a:prstGeom prst="rect">
            <a:avLst/>
          </a:prstGeom>
        </p:spPr>
        <p:txBody>
          <a:bodyPr>
            <a:spAutoFit/>
          </a:bodyPr>
          <a:lstStyle/>
          <a:p>
            <a:pPr marL="609600" indent="-609600" algn="just">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估计值：</a:t>
            </a:r>
            <a:r>
              <a:rPr kumimoji="1" lang="zh-CN" altLang="en-US" sz="2800" kern="0" dirty="0">
                <a:latin typeface="黑体" pitchFamily="49" charset="-122"/>
                <a:ea typeface="黑体" pitchFamily="49" charset="-122"/>
              </a:rPr>
              <a:t>估计参数时计算出来的统计量的具体值</a:t>
            </a:r>
          </a:p>
          <a:p>
            <a:pPr marL="1219200" lvl="1" indent="-533400" algn="just">
              <a:spcBef>
                <a:spcPct val="20000"/>
              </a:spcBef>
              <a:buClr>
                <a:srgbClr val="FE9B03"/>
              </a:buClr>
              <a:buSzPct val="65000"/>
              <a:buFont typeface="Wingdings" pitchFamily="2" charset="2"/>
              <a:buChar char="n"/>
              <a:defRPr/>
            </a:pPr>
            <a:r>
              <a:rPr kumimoji="1" lang="zh-CN" altLang="en-US" sz="2800" kern="0" dirty="0">
                <a:solidFill>
                  <a:srgbClr val="00B050"/>
                </a:solidFill>
                <a:latin typeface="黑体" pitchFamily="49" charset="-122"/>
                <a:ea typeface="黑体" pitchFamily="49" charset="-122"/>
              </a:rPr>
              <a:t>如果样本均值</a:t>
            </a:r>
            <a:r>
              <a:rPr kumimoji="1" lang="zh-CN" altLang="en-US" sz="2800" kern="0" dirty="0">
                <a:solidFill>
                  <a:srgbClr val="00B050"/>
                </a:solidFill>
                <a:latin typeface="黑体" pitchFamily="49" charset="-122"/>
                <a:ea typeface="黑体" pitchFamily="49" charset="-122"/>
                <a:sym typeface="Symbol" pitchFamily="18" charset="2"/>
              </a:rPr>
              <a:t></a:t>
            </a:r>
            <a:r>
              <a:rPr kumimoji="1" lang="en-US" altLang="zh-CN" sz="2800" i="1" kern="0" dirty="0">
                <a:solidFill>
                  <a:srgbClr val="00B050"/>
                </a:solidFill>
                <a:latin typeface="黑体" pitchFamily="49" charset="-122"/>
                <a:ea typeface="黑体" pitchFamily="49" charset="-122"/>
              </a:rPr>
              <a:t>x</a:t>
            </a:r>
            <a:r>
              <a:rPr kumimoji="1" lang="en-US" altLang="zh-CN" sz="2800" kern="0" dirty="0">
                <a:solidFill>
                  <a:srgbClr val="00B050"/>
                </a:solidFill>
                <a:latin typeface="黑体" pitchFamily="49" charset="-122"/>
                <a:ea typeface="黑体" pitchFamily="49" charset="-122"/>
              </a:rPr>
              <a:t> =80</a:t>
            </a:r>
            <a:r>
              <a:rPr kumimoji="1" lang="zh-CN" altLang="en-US" sz="2800" kern="0" dirty="0">
                <a:solidFill>
                  <a:srgbClr val="00B050"/>
                </a:solidFill>
                <a:latin typeface="黑体" pitchFamily="49" charset="-122"/>
                <a:ea typeface="黑体" pitchFamily="49" charset="-122"/>
              </a:rPr>
              <a:t>，则</a:t>
            </a:r>
            <a:r>
              <a:rPr kumimoji="1" lang="en-US" altLang="zh-CN" sz="2800" kern="0" dirty="0">
                <a:solidFill>
                  <a:srgbClr val="00B050"/>
                </a:solidFill>
                <a:latin typeface="黑体" pitchFamily="49" charset="-122"/>
                <a:ea typeface="黑体" pitchFamily="49" charset="-122"/>
              </a:rPr>
              <a:t>80</a:t>
            </a:r>
            <a:r>
              <a:rPr kumimoji="1" lang="zh-CN" altLang="en-US" sz="2800" kern="0" dirty="0">
                <a:solidFill>
                  <a:srgbClr val="00B050"/>
                </a:solidFill>
                <a:latin typeface="黑体" pitchFamily="49" charset="-122"/>
                <a:ea typeface="黑体" pitchFamily="49" charset="-122"/>
              </a:rPr>
              <a:t>就是样本均值的估计值</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文本框 10"/>
          <p:cNvSpPr txBox="1">
            <a:spLocks noChangeArrowheads="1"/>
          </p:cNvSpPr>
          <p:nvPr/>
        </p:nvSpPr>
        <p:spPr bwMode="auto">
          <a:xfrm>
            <a:off x="174625" y="136525"/>
            <a:ext cx="5124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3200">
                <a:solidFill>
                  <a:srgbClr val="000000"/>
                </a:solidFill>
                <a:latin typeface="黑体" panose="02010609060101010101" pitchFamily="49" charset="-122"/>
                <a:ea typeface="黑体" panose="02010609060101010101" pitchFamily="49" charset="-122"/>
              </a:rPr>
              <a:t>4.2.2 </a:t>
            </a:r>
            <a:r>
              <a:rPr lang="zh-CN" altLang="en-US" sz="3200">
                <a:solidFill>
                  <a:srgbClr val="000000"/>
                </a:solidFill>
                <a:latin typeface="黑体" panose="02010609060101010101" pitchFamily="49" charset="-122"/>
                <a:ea typeface="黑体" panose="02010609060101010101" pitchFamily="49" charset="-122"/>
              </a:rPr>
              <a:t>点估计与区间估计</a:t>
            </a:r>
          </a:p>
        </p:txBody>
      </p:sp>
      <p:sp>
        <p:nvSpPr>
          <p:cNvPr id="47107"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pic>
        <p:nvPicPr>
          <p:cNvPr id="47108"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7416800" y="342900"/>
            <a:ext cx="2782888"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圆角矩形 6"/>
          <p:cNvSpPr>
            <a:spLocks noChangeArrowheads="1"/>
          </p:cNvSpPr>
          <p:nvPr/>
        </p:nvSpPr>
        <p:spPr bwMode="auto">
          <a:xfrm>
            <a:off x="754063" y="1209675"/>
            <a:ext cx="1757362" cy="477838"/>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sp>
        <p:nvSpPr>
          <p:cNvPr id="47110" name="文本框 7"/>
          <p:cNvSpPr txBox="1">
            <a:spLocks noChangeArrowheads="1"/>
          </p:cNvSpPr>
          <p:nvPr/>
        </p:nvSpPr>
        <p:spPr bwMode="auto">
          <a:xfrm>
            <a:off x="500063" y="1196975"/>
            <a:ext cx="232251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sym typeface="Arial" panose="020B0604020202020204" pitchFamily="34" charset="0"/>
              </a:rPr>
              <a:t>点估计</a:t>
            </a:r>
          </a:p>
        </p:txBody>
      </p:sp>
      <p:sp>
        <p:nvSpPr>
          <p:cNvPr id="2" name="矩形 1"/>
          <p:cNvSpPr/>
          <p:nvPr/>
        </p:nvSpPr>
        <p:spPr>
          <a:xfrm>
            <a:off x="538163" y="2387600"/>
            <a:ext cx="10510837" cy="479425"/>
          </a:xfrm>
          <a:prstGeom prst="rect">
            <a:avLst/>
          </a:prstGeom>
        </p:spPr>
        <p:txBody>
          <a:bodyPr>
            <a:spAutoFit/>
          </a:bodyPr>
          <a:lstStyle/>
          <a:p>
            <a:pPr marL="457200" indent="-457200" algn="just">
              <a:lnSpc>
                <a:spcPct val="90000"/>
              </a:lnSpc>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定义：</a:t>
            </a:r>
            <a:r>
              <a:rPr kumimoji="1" lang="zh-CN" altLang="en-US" sz="2800" kern="0" dirty="0">
                <a:latin typeface="黑体" pitchFamily="49" charset="-122"/>
                <a:ea typeface="黑体" pitchFamily="49" charset="-122"/>
              </a:rPr>
              <a:t>用样本的估计量的某个取值直接作为总体参数的估计值</a:t>
            </a:r>
          </a:p>
        </p:txBody>
      </p:sp>
      <p:sp>
        <p:nvSpPr>
          <p:cNvPr id="8" name="矩形 7"/>
          <p:cNvSpPr/>
          <p:nvPr/>
        </p:nvSpPr>
        <p:spPr>
          <a:xfrm>
            <a:off x="-152400" y="3341688"/>
            <a:ext cx="10920413" cy="1292225"/>
          </a:xfrm>
          <a:prstGeom prst="rect">
            <a:avLst/>
          </a:prstGeom>
        </p:spPr>
        <p:txBody>
          <a:bodyPr>
            <a:spAutoFit/>
          </a:bodyPr>
          <a:lstStyle/>
          <a:p>
            <a:pPr marL="685800" lvl="1" algn="just">
              <a:lnSpc>
                <a:spcPct val="90000"/>
              </a:lnSpc>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 例如：</a:t>
            </a:r>
            <a:endParaRPr kumimoji="1" lang="en-US" altLang="zh-CN" sz="2800" kern="0" dirty="0">
              <a:solidFill>
                <a:srgbClr val="FF0000"/>
              </a:solidFill>
              <a:latin typeface="黑体" pitchFamily="49" charset="-122"/>
              <a:ea typeface="黑体" pitchFamily="49" charset="-122"/>
            </a:endParaRPr>
          </a:p>
          <a:p>
            <a:pPr marL="685800" lvl="1" algn="just">
              <a:lnSpc>
                <a:spcPct val="90000"/>
              </a:lnSpc>
              <a:spcBef>
                <a:spcPct val="20000"/>
              </a:spcBef>
              <a:buFont typeface="Wingdings" pitchFamily="2" charset="2"/>
              <a:buChar char="p"/>
              <a:defRPr/>
            </a:pPr>
            <a:r>
              <a:rPr kumimoji="1" lang="zh-CN" altLang="en-US" kern="0" dirty="0">
                <a:solidFill>
                  <a:srgbClr val="0070C0"/>
                </a:solidFill>
                <a:latin typeface="黑体" pitchFamily="49" charset="-122"/>
                <a:ea typeface="黑体" pitchFamily="49" charset="-122"/>
              </a:rPr>
              <a:t>用样本均值直接作为总体均值的估计</a:t>
            </a:r>
            <a:endParaRPr kumimoji="1" lang="en-US" altLang="zh-CN" kern="0" dirty="0">
              <a:solidFill>
                <a:srgbClr val="0070C0"/>
              </a:solidFill>
              <a:latin typeface="黑体" pitchFamily="49" charset="-122"/>
              <a:ea typeface="黑体" pitchFamily="49" charset="-122"/>
            </a:endParaRPr>
          </a:p>
          <a:p>
            <a:pPr marL="685800" lvl="1" algn="just">
              <a:lnSpc>
                <a:spcPct val="90000"/>
              </a:lnSpc>
              <a:spcBef>
                <a:spcPct val="20000"/>
              </a:spcBef>
              <a:buFont typeface="Wingdings" pitchFamily="2" charset="2"/>
              <a:buChar char="p"/>
              <a:defRPr/>
            </a:pPr>
            <a:r>
              <a:rPr kumimoji="1" lang="zh-CN" altLang="en-US" kern="0" dirty="0">
                <a:solidFill>
                  <a:srgbClr val="0070C0"/>
                </a:solidFill>
                <a:latin typeface="黑体" pitchFamily="49" charset="-122"/>
                <a:ea typeface="黑体" pitchFamily="49" charset="-122"/>
              </a:rPr>
              <a:t>用两个样本均值之差直接作为总体均值之差的估计</a:t>
            </a:r>
          </a:p>
        </p:txBody>
      </p:sp>
      <p:sp>
        <p:nvSpPr>
          <p:cNvPr id="9" name="矩形 8"/>
          <p:cNvSpPr/>
          <p:nvPr/>
        </p:nvSpPr>
        <p:spPr>
          <a:xfrm>
            <a:off x="582613" y="5049838"/>
            <a:ext cx="8816975" cy="479425"/>
          </a:xfrm>
          <a:prstGeom prst="rect">
            <a:avLst/>
          </a:prstGeom>
        </p:spPr>
        <p:txBody>
          <a:bodyPr>
            <a:spAutoFit/>
          </a:bodyPr>
          <a:lstStyle/>
          <a:p>
            <a:pPr marL="457200" indent="-457200" algn="just">
              <a:lnSpc>
                <a:spcPct val="90000"/>
              </a:lnSpc>
              <a:spcBef>
                <a:spcPct val="33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缺点：</a:t>
            </a:r>
            <a:r>
              <a:rPr kumimoji="1" lang="zh-CN" altLang="en-US" sz="2800" kern="0" dirty="0">
                <a:latin typeface="黑体" pitchFamily="49" charset="-122"/>
                <a:ea typeface="黑体" pitchFamily="49" charset="-122"/>
              </a:rPr>
              <a:t>无法给出估计值接近总体参数程度的信息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a:xfrm>
            <a:off x="600075" y="1543050"/>
            <a:ext cx="10125075" cy="990600"/>
          </a:xfrm>
          <a:noFill/>
        </p:spPr>
        <p:txBody>
          <a:bodyPr/>
          <a:lstStyle/>
          <a:p>
            <a:pPr marL="609600" indent="-609600" algn="just">
              <a:buFont typeface="Wingdings" panose="05000000000000000000" pitchFamily="2" charset="2"/>
              <a:buChar char="n"/>
            </a:pPr>
            <a:r>
              <a:rPr lang="zh-CN" altLang="en-US" b="1">
                <a:solidFill>
                  <a:srgbClr val="FF0000"/>
                </a:solidFill>
                <a:latin typeface="黑体" panose="02010609060101010101" pitchFamily="49" charset="-122"/>
                <a:ea typeface="黑体" panose="02010609060101010101" pitchFamily="49" charset="-122"/>
              </a:rPr>
              <a:t>方法：</a:t>
            </a:r>
            <a:r>
              <a:rPr lang="zh-CN" altLang="en-US" b="1">
                <a:latin typeface="黑体" panose="02010609060101010101" pitchFamily="49" charset="-122"/>
                <a:ea typeface="黑体" panose="02010609060101010101" pitchFamily="49" charset="-122"/>
              </a:rPr>
              <a:t>在点估计的基础上，给出总体参数估计的一个区间范围，该区间由样本统计量加减估计误差而得到</a:t>
            </a:r>
            <a:endParaRPr lang="en-US" altLang="zh-CN" b="1">
              <a:latin typeface="黑体" panose="02010609060101010101" pitchFamily="49" charset="-122"/>
              <a:ea typeface="黑体" panose="02010609060101010101" pitchFamily="49" charset="-122"/>
            </a:endParaRPr>
          </a:p>
        </p:txBody>
      </p:sp>
      <p:grpSp>
        <p:nvGrpSpPr>
          <p:cNvPr id="48131" name="Group 29"/>
          <p:cNvGrpSpPr>
            <a:grpSpLocks/>
          </p:cNvGrpSpPr>
          <p:nvPr/>
        </p:nvGrpSpPr>
        <p:grpSpPr bwMode="auto">
          <a:xfrm>
            <a:off x="2208213" y="4189413"/>
            <a:ext cx="7966075" cy="1497012"/>
            <a:chOff x="1340" y="2590"/>
            <a:chExt cx="3764" cy="943"/>
          </a:xfrm>
        </p:grpSpPr>
        <p:sp>
          <p:nvSpPr>
            <p:cNvPr id="731141" name="Rectangle 5"/>
            <p:cNvSpPr>
              <a:spLocks noChangeArrowheads="1"/>
            </p:cNvSpPr>
            <p:nvPr/>
          </p:nvSpPr>
          <p:spPr bwMode="auto">
            <a:xfrm>
              <a:off x="3825" y="2590"/>
              <a:ext cx="1279" cy="406"/>
            </a:xfrm>
            <a:prstGeom prst="rect">
              <a:avLst/>
            </a:prstGeom>
            <a:noFill/>
            <a:ln>
              <a:noFill/>
            </a:ln>
            <a:effectLst/>
          </p:spPr>
          <p:txBody>
            <a:bodyPr lIns="90488" tIns="44450" rIns="90488" bIns="44450">
              <a:spAutoFit/>
            </a:bodyPr>
            <a:lstStyle/>
            <a:p>
              <a:pPr algn="ctr">
                <a:lnSpc>
                  <a:spcPct val="90000"/>
                </a:lnSpc>
                <a:spcBef>
                  <a:spcPct val="50000"/>
                </a:spcBef>
                <a:defRPr/>
              </a:pPr>
              <a:r>
                <a:rPr lang="zh-CN" altLang="en-US" sz="2000" dirty="0">
                  <a:solidFill>
                    <a:srgbClr val="00B0F0"/>
                  </a:solidFill>
                  <a:effectLst>
                    <a:outerShdw blurRad="38100" dist="38100" dir="2700000" algn="tl">
                      <a:srgbClr val="000000"/>
                    </a:outerShdw>
                  </a:effectLst>
                  <a:latin typeface="黑体" pitchFamily="49" charset="-122"/>
                  <a:ea typeface="黑体" pitchFamily="49" charset="-122"/>
                </a:rPr>
                <a:t>样本统计量 </a:t>
              </a:r>
              <a:br>
                <a:rPr lang="zh-CN" altLang="en-US" sz="2000" dirty="0">
                  <a:solidFill>
                    <a:srgbClr val="00B0F0"/>
                  </a:solidFill>
                  <a:effectLst>
                    <a:outerShdw blurRad="38100" dist="38100" dir="2700000" algn="tl">
                      <a:srgbClr val="000000"/>
                    </a:outerShdw>
                  </a:effectLst>
                  <a:latin typeface="黑体" pitchFamily="49" charset="-122"/>
                  <a:ea typeface="黑体" pitchFamily="49" charset="-122"/>
                </a:rPr>
              </a:br>
              <a:r>
                <a:rPr lang="en-US" altLang="zh-CN" sz="2000" dirty="0">
                  <a:solidFill>
                    <a:srgbClr val="00B0F0"/>
                  </a:solidFill>
                  <a:effectLst>
                    <a:outerShdw blurRad="38100" dist="38100" dir="2700000" algn="tl">
                      <a:srgbClr val="000000"/>
                    </a:outerShdw>
                  </a:effectLst>
                  <a:latin typeface="黑体" pitchFamily="49" charset="-122"/>
                  <a:ea typeface="黑体" pitchFamily="49" charset="-122"/>
                </a:rPr>
                <a:t>(</a:t>
              </a:r>
              <a:r>
                <a:rPr lang="zh-CN" altLang="en-US" sz="2000" dirty="0">
                  <a:solidFill>
                    <a:srgbClr val="00B0F0"/>
                  </a:solidFill>
                  <a:effectLst>
                    <a:outerShdw blurRad="38100" dist="38100" dir="2700000" algn="tl">
                      <a:srgbClr val="000000"/>
                    </a:outerShdw>
                  </a:effectLst>
                  <a:latin typeface="黑体" pitchFamily="49" charset="-122"/>
                  <a:ea typeface="黑体" pitchFamily="49" charset="-122"/>
                </a:rPr>
                <a:t>点估计</a:t>
              </a:r>
              <a:r>
                <a:rPr lang="en-US" altLang="zh-CN" sz="2000" dirty="0">
                  <a:solidFill>
                    <a:srgbClr val="00B0F0"/>
                  </a:solidFill>
                  <a:effectLst>
                    <a:outerShdw blurRad="38100" dist="38100" dir="2700000" algn="tl">
                      <a:srgbClr val="000000"/>
                    </a:outerShdw>
                  </a:effectLst>
                  <a:latin typeface="黑体" pitchFamily="49" charset="-122"/>
                  <a:ea typeface="黑体" pitchFamily="49" charset="-122"/>
                </a:rPr>
                <a:t>)</a:t>
              </a:r>
            </a:p>
          </p:txBody>
        </p:sp>
        <p:grpSp>
          <p:nvGrpSpPr>
            <p:cNvPr id="48145" name="Group 6"/>
            <p:cNvGrpSpPr>
              <a:grpSpLocks/>
            </p:cNvGrpSpPr>
            <p:nvPr/>
          </p:nvGrpSpPr>
          <p:grpSpPr bwMode="auto">
            <a:xfrm>
              <a:off x="1340" y="3349"/>
              <a:ext cx="3232" cy="184"/>
              <a:chOff x="1052" y="2756"/>
              <a:chExt cx="3232" cy="184"/>
            </a:xfrm>
          </p:grpSpPr>
          <p:grpSp>
            <p:nvGrpSpPr>
              <p:cNvPr id="48147" name="Group 7"/>
              <p:cNvGrpSpPr>
                <a:grpSpLocks/>
              </p:cNvGrpSpPr>
              <p:nvPr/>
            </p:nvGrpSpPr>
            <p:grpSpPr bwMode="auto">
              <a:xfrm>
                <a:off x="1052" y="2839"/>
                <a:ext cx="3232" cy="54"/>
                <a:chOff x="1052" y="2839"/>
                <a:chExt cx="3232" cy="54"/>
              </a:xfrm>
            </p:grpSpPr>
            <p:sp>
              <p:nvSpPr>
                <p:cNvPr id="48149" name="Line 8"/>
                <p:cNvSpPr>
                  <a:spLocks noChangeShapeType="1"/>
                </p:cNvSpPr>
                <p:nvPr/>
              </p:nvSpPr>
              <p:spPr bwMode="auto">
                <a:xfrm>
                  <a:off x="4149"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50" name="Line 9"/>
                <p:cNvSpPr>
                  <a:spLocks noChangeShapeType="1"/>
                </p:cNvSpPr>
                <p:nvPr/>
              </p:nvSpPr>
              <p:spPr bwMode="auto">
                <a:xfrm>
                  <a:off x="3819"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51" name="Line 10"/>
                <p:cNvSpPr>
                  <a:spLocks noChangeShapeType="1"/>
                </p:cNvSpPr>
                <p:nvPr/>
              </p:nvSpPr>
              <p:spPr bwMode="auto">
                <a:xfrm>
                  <a:off x="3490"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52" name="Line 11"/>
                <p:cNvSpPr>
                  <a:spLocks noChangeShapeType="1"/>
                </p:cNvSpPr>
                <p:nvPr/>
              </p:nvSpPr>
              <p:spPr bwMode="auto">
                <a:xfrm>
                  <a:off x="3159"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53" name="Line 12"/>
                <p:cNvSpPr>
                  <a:spLocks noChangeShapeType="1"/>
                </p:cNvSpPr>
                <p:nvPr/>
              </p:nvSpPr>
              <p:spPr bwMode="auto">
                <a:xfrm>
                  <a:off x="2831"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54" name="Line 13"/>
                <p:cNvSpPr>
                  <a:spLocks noChangeShapeType="1"/>
                </p:cNvSpPr>
                <p:nvPr/>
              </p:nvSpPr>
              <p:spPr bwMode="auto">
                <a:xfrm>
                  <a:off x="2500"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55" name="Line 14"/>
                <p:cNvSpPr>
                  <a:spLocks noChangeShapeType="1"/>
                </p:cNvSpPr>
                <p:nvPr/>
              </p:nvSpPr>
              <p:spPr bwMode="auto">
                <a:xfrm>
                  <a:off x="2171"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56" name="Line 15"/>
                <p:cNvSpPr>
                  <a:spLocks noChangeShapeType="1"/>
                </p:cNvSpPr>
                <p:nvPr/>
              </p:nvSpPr>
              <p:spPr bwMode="auto">
                <a:xfrm>
                  <a:off x="1840"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57" name="Line 16"/>
                <p:cNvSpPr>
                  <a:spLocks noChangeShapeType="1"/>
                </p:cNvSpPr>
                <p:nvPr/>
              </p:nvSpPr>
              <p:spPr bwMode="auto">
                <a:xfrm>
                  <a:off x="1512"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58" name="Line 17"/>
                <p:cNvSpPr>
                  <a:spLocks noChangeShapeType="1"/>
                </p:cNvSpPr>
                <p:nvPr/>
              </p:nvSpPr>
              <p:spPr bwMode="auto">
                <a:xfrm>
                  <a:off x="1181"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59" name="Line 18"/>
                <p:cNvSpPr>
                  <a:spLocks noChangeShapeType="1"/>
                </p:cNvSpPr>
                <p:nvPr/>
              </p:nvSpPr>
              <p:spPr bwMode="auto">
                <a:xfrm>
                  <a:off x="1052" y="2839"/>
                  <a:ext cx="3232" cy="0"/>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8148" name="Oval 19"/>
              <p:cNvSpPr>
                <a:spLocks noChangeArrowheads="1"/>
              </p:cNvSpPr>
              <p:nvPr/>
            </p:nvSpPr>
            <p:spPr bwMode="auto">
              <a:xfrm>
                <a:off x="2562" y="2756"/>
                <a:ext cx="184" cy="184"/>
              </a:xfrm>
              <a:prstGeom prst="ellipse">
                <a:avLst/>
              </a:prstGeom>
              <a:solidFill>
                <a:schemeClr val="accent1"/>
              </a:solidFill>
              <a:ln w="12700">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Char char="•"/>
                </a:pPr>
                <a:endParaRPr lang="zh-CN" altLang="en-US" sz="2400">
                  <a:latin typeface="仿宋" panose="02010609060101010101" pitchFamily="49" charset="-122"/>
                  <a:ea typeface="仿宋" panose="02010609060101010101" pitchFamily="49" charset="-122"/>
                </a:endParaRPr>
              </a:p>
            </p:txBody>
          </p:sp>
        </p:grpSp>
        <p:sp>
          <p:nvSpPr>
            <p:cNvPr id="48146" name="Line 20"/>
            <p:cNvSpPr>
              <a:spLocks noChangeShapeType="1"/>
            </p:cNvSpPr>
            <p:nvPr/>
          </p:nvSpPr>
          <p:spPr bwMode="auto">
            <a:xfrm flipH="1">
              <a:off x="3014" y="2832"/>
              <a:ext cx="1066" cy="535"/>
            </a:xfrm>
            <a:prstGeom prst="line">
              <a:avLst/>
            </a:prstGeom>
            <a:noFill/>
            <a:ln w="25400">
              <a:solidFill>
                <a:schemeClr val="accent2"/>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8132" name="Group 21"/>
          <p:cNvGrpSpPr>
            <a:grpSpLocks/>
          </p:cNvGrpSpPr>
          <p:nvPr/>
        </p:nvGrpSpPr>
        <p:grpSpPr bwMode="auto">
          <a:xfrm>
            <a:off x="1497013" y="4143375"/>
            <a:ext cx="8496300" cy="2374900"/>
            <a:chOff x="864" y="2387"/>
            <a:chExt cx="4014" cy="1496"/>
          </a:xfrm>
        </p:grpSpPr>
        <p:sp>
          <p:nvSpPr>
            <p:cNvPr id="731158" name="Rectangle 22"/>
            <p:cNvSpPr>
              <a:spLocks noChangeArrowheads="1"/>
            </p:cNvSpPr>
            <p:nvPr/>
          </p:nvSpPr>
          <p:spPr bwMode="auto">
            <a:xfrm>
              <a:off x="2319" y="2387"/>
              <a:ext cx="1091" cy="283"/>
            </a:xfrm>
            <a:prstGeom prst="rect">
              <a:avLst/>
            </a:prstGeom>
            <a:noFill/>
            <a:ln>
              <a:noFill/>
            </a:ln>
            <a:effectLst/>
          </p:spPr>
          <p:txBody>
            <a:bodyPr lIns="90488" tIns="44450" rIns="90488" bIns="44450">
              <a:spAutoFit/>
            </a:bodyPr>
            <a:lstStyle/>
            <a:p>
              <a:pPr algn="just">
                <a:lnSpc>
                  <a:spcPct val="90000"/>
                </a:lnSpc>
                <a:spcBef>
                  <a:spcPct val="50000"/>
                </a:spcBef>
                <a:defRPr/>
              </a:pPr>
              <a:r>
                <a:rPr lang="zh-CN" altLang="en-US" sz="2600" dirty="0">
                  <a:solidFill>
                    <a:srgbClr val="00B0F0"/>
                  </a:solidFill>
                  <a:effectLst>
                    <a:outerShdw blurRad="38100" dist="38100" dir="2700000" algn="tl">
                      <a:srgbClr val="000000"/>
                    </a:outerShdw>
                  </a:effectLst>
                  <a:latin typeface="黑体" pitchFamily="49" charset="-122"/>
                  <a:ea typeface="黑体" pitchFamily="49" charset="-122"/>
                </a:rPr>
                <a:t>置信区间</a:t>
              </a:r>
            </a:p>
          </p:txBody>
        </p:sp>
        <p:sp>
          <p:nvSpPr>
            <p:cNvPr id="731159" name="Rectangle 23"/>
            <p:cNvSpPr>
              <a:spLocks noChangeArrowheads="1"/>
            </p:cNvSpPr>
            <p:nvPr/>
          </p:nvSpPr>
          <p:spPr bwMode="auto">
            <a:xfrm>
              <a:off x="864" y="3600"/>
              <a:ext cx="1710" cy="283"/>
            </a:xfrm>
            <a:prstGeom prst="rect">
              <a:avLst/>
            </a:prstGeom>
            <a:noFill/>
            <a:ln>
              <a:noFill/>
            </a:ln>
            <a:effectLst/>
          </p:spPr>
          <p:txBody>
            <a:bodyPr lIns="90488" tIns="44450" rIns="90488" bIns="44450">
              <a:spAutoFit/>
            </a:bodyPr>
            <a:lstStyle/>
            <a:p>
              <a:pPr algn="ctr">
                <a:lnSpc>
                  <a:spcPct val="90000"/>
                </a:lnSpc>
                <a:spcBef>
                  <a:spcPct val="50000"/>
                </a:spcBef>
                <a:defRPr/>
              </a:pPr>
              <a:r>
                <a:rPr lang="zh-CN" altLang="en-US" sz="2600" dirty="0">
                  <a:solidFill>
                    <a:srgbClr val="00B0F0"/>
                  </a:solidFill>
                  <a:effectLst>
                    <a:outerShdw blurRad="38100" dist="38100" dir="2700000" algn="tl">
                      <a:srgbClr val="000000"/>
                    </a:outerShdw>
                  </a:effectLst>
                  <a:latin typeface="黑体" pitchFamily="49" charset="-122"/>
                  <a:ea typeface="黑体" pitchFamily="49" charset="-122"/>
                </a:rPr>
                <a:t>置信下限</a:t>
              </a:r>
            </a:p>
          </p:txBody>
        </p:sp>
        <p:sp>
          <p:nvSpPr>
            <p:cNvPr id="731160" name="Rectangle 24"/>
            <p:cNvSpPr>
              <a:spLocks noChangeArrowheads="1"/>
            </p:cNvSpPr>
            <p:nvPr/>
          </p:nvSpPr>
          <p:spPr bwMode="auto">
            <a:xfrm>
              <a:off x="3168" y="3600"/>
              <a:ext cx="1710" cy="283"/>
            </a:xfrm>
            <a:prstGeom prst="rect">
              <a:avLst/>
            </a:prstGeom>
            <a:noFill/>
            <a:ln>
              <a:noFill/>
            </a:ln>
            <a:effectLst/>
          </p:spPr>
          <p:txBody>
            <a:bodyPr lIns="90488" tIns="44450" rIns="90488" bIns="44450">
              <a:spAutoFit/>
            </a:bodyPr>
            <a:lstStyle/>
            <a:p>
              <a:pPr algn="ctr">
                <a:lnSpc>
                  <a:spcPct val="90000"/>
                </a:lnSpc>
                <a:spcBef>
                  <a:spcPct val="50000"/>
                </a:spcBef>
                <a:defRPr/>
              </a:pPr>
              <a:r>
                <a:rPr lang="zh-CN" altLang="en-US" sz="2600" dirty="0">
                  <a:solidFill>
                    <a:srgbClr val="00B0F0"/>
                  </a:solidFill>
                  <a:effectLst>
                    <a:outerShdw blurRad="38100" dist="38100" dir="2700000" algn="tl">
                      <a:srgbClr val="000000"/>
                    </a:outerShdw>
                  </a:effectLst>
                  <a:latin typeface="黑体" pitchFamily="49" charset="-122"/>
                  <a:ea typeface="黑体" pitchFamily="49" charset="-122"/>
                </a:rPr>
                <a:t>置信上限</a:t>
              </a:r>
            </a:p>
          </p:txBody>
        </p:sp>
        <p:sp>
          <p:nvSpPr>
            <p:cNvPr id="48141" name="Line 25"/>
            <p:cNvSpPr>
              <a:spLocks noChangeShapeType="1"/>
            </p:cNvSpPr>
            <p:nvPr/>
          </p:nvSpPr>
          <p:spPr bwMode="auto">
            <a:xfrm>
              <a:off x="1723" y="2881"/>
              <a:ext cx="0" cy="7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42" name="Line 26"/>
            <p:cNvSpPr>
              <a:spLocks noChangeShapeType="1"/>
            </p:cNvSpPr>
            <p:nvPr/>
          </p:nvSpPr>
          <p:spPr bwMode="auto">
            <a:xfrm>
              <a:off x="4027" y="2881"/>
              <a:ext cx="0" cy="7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143" name="Line 27"/>
            <p:cNvSpPr>
              <a:spLocks noChangeShapeType="1"/>
            </p:cNvSpPr>
            <p:nvPr/>
          </p:nvSpPr>
          <p:spPr bwMode="auto">
            <a:xfrm>
              <a:off x="1731" y="2967"/>
              <a:ext cx="2252" cy="0"/>
            </a:xfrm>
            <a:prstGeom prst="line">
              <a:avLst/>
            </a:prstGeom>
            <a:noFill/>
            <a:ln w="25400">
              <a:solidFill>
                <a:schemeClr val="tx1"/>
              </a:solidFill>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481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8288"/>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48134" name="矩形 1"/>
          <p:cNvSpPr>
            <a:spLocks noChangeArrowheads="1"/>
          </p:cNvSpPr>
          <p:nvPr/>
        </p:nvSpPr>
        <p:spPr bwMode="auto">
          <a:xfrm>
            <a:off x="0" y="254000"/>
            <a:ext cx="56769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r>
              <a:rPr lang="en-US" altLang="zh-CN">
                <a:latin typeface="仿宋" panose="02010609060101010101" pitchFamily="49" charset="-122"/>
                <a:ea typeface="仿宋" panose="02010609060101010101" pitchFamily="49" charset="-122"/>
              </a:rPr>
              <a:t> </a:t>
            </a:r>
            <a:r>
              <a:rPr lang="en-US" altLang="zh-CN" sz="3200">
                <a:latin typeface="黑体" panose="02010609060101010101" pitchFamily="49" charset="-122"/>
                <a:ea typeface="黑体" panose="02010609060101010101" pitchFamily="49" charset="-122"/>
              </a:rPr>
              <a:t>4.2.2 </a:t>
            </a:r>
            <a:r>
              <a:rPr lang="zh-CN" altLang="en-US" sz="3200">
                <a:latin typeface="黑体" panose="02010609060101010101" pitchFamily="49" charset="-122"/>
                <a:ea typeface="黑体" panose="02010609060101010101" pitchFamily="49" charset="-122"/>
              </a:rPr>
              <a:t>点估计与区间估计</a:t>
            </a:r>
          </a:p>
        </p:txBody>
      </p:sp>
      <p:sp>
        <p:nvSpPr>
          <p:cNvPr id="48135" name="圆角矩形 6"/>
          <p:cNvSpPr>
            <a:spLocks noChangeArrowheads="1"/>
          </p:cNvSpPr>
          <p:nvPr/>
        </p:nvSpPr>
        <p:spPr bwMode="auto">
          <a:xfrm>
            <a:off x="858838" y="944563"/>
            <a:ext cx="1757362" cy="477837"/>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rPr>
              <a:t>区间估计</a:t>
            </a:r>
          </a:p>
        </p:txBody>
      </p:sp>
      <p:sp>
        <p:nvSpPr>
          <p:cNvPr id="30" name="Rectangle 3"/>
          <p:cNvSpPr txBox="1">
            <a:spLocks noChangeArrowheads="1"/>
          </p:cNvSpPr>
          <p:nvPr/>
        </p:nvSpPr>
        <p:spPr bwMode="auto">
          <a:xfrm>
            <a:off x="600075" y="2457450"/>
            <a:ext cx="10325100" cy="1028700"/>
          </a:xfrm>
          <a:prstGeom prst="rect">
            <a:avLst/>
          </a:prstGeom>
          <a:noFill/>
          <a:ln w="9525">
            <a:noFill/>
            <a:miter lim="800000"/>
            <a:headEnd/>
            <a:tailEnd/>
          </a:ln>
        </p:spPr>
        <p:txBody>
          <a:bodyPr/>
          <a:lstStyle/>
          <a:p>
            <a:pPr marL="609600" indent="-609600" algn="just">
              <a:lnSpc>
                <a:spcPct val="90000"/>
              </a:lnSpc>
              <a:spcBef>
                <a:spcPts val="1000"/>
              </a:spcBef>
              <a:buFont typeface="Wingdings" pitchFamily="2" charset="2"/>
              <a:buChar char="n"/>
              <a:defRPr/>
            </a:pPr>
            <a:r>
              <a:rPr lang="zh-CN" altLang="en-US" sz="2800" kern="0" dirty="0">
                <a:solidFill>
                  <a:srgbClr val="FF0000"/>
                </a:solidFill>
                <a:latin typeface="黑体" pitchFamily="49" charset="-122"/>
                <a:ea typeface="黑体" pitchFamily="49" charset="-122"/>
              </a:rPr>
              <a:t>优点：</a:t>
            </a:r>
            <a:r>
              <a:rPr lang="zh-CN" altLang="en-US" sz="2800" kern="0" dirty="0">
                <a:latin typeface="黑体" pitchFamily="49" charset="-122"/>
                <a:ea typeface="黑体" pitchFamily="49" charset="-122"/>
              </a:rPr>
              <a:t>根据样本统计量的抽样分布能够对样本统计量与总体参数的接近程度给出一个概率度量</a:t>
            </a:r>
          </a:p>
        </p:txBody>
      </p:sp>
      <p:sp>
        <p:nvSpPr>
          <p:cNvPr id="31" name="Rectangle 3"/>
          <p:cNvSpPr txBox="1">
            <a:spLocks noChangeArrowheads="1"/>
          </p:cNvSpPr>
          <p:nvPr/>
        </p:nvSpPr>
        <p:spPr bwMode="auto">
          <a:xfrm>
            <a:off x="-50800" y="3438525"/>
            <a:ext cx="11176000" cy="981075"/>
          </a:xfrm>
          <a:prstGeom prst="rect">
            <a:avLst/>
          </a:prstGeom>
          <a:noFill/>
          <a:ln w="9525">
            <a:noFill/>
            <a:miter lim="800000"/>
            <a:headEnd/>
            <a:tailEnd/>
          </a:ln>
        </p:spPr>
        <p:txBody>
          <a:bodyPr/>
          <a:lstStyle/>
          <a:p>
            <a:pPr marL="1219200" lvl="1" indent="-533400" algn="just">
              <a:lnSpc>
                <a:spcPct val="90000"/>
              </a:lnSpc>
              <a:spcBef>
                <a:spcPts val="500"/>
              </a:spcBef>
              <a:buFont typeface="Wingdings" pitchFamily="2" charset="2"/>
              <a:buChar char="n"/>
              <a:defRPr/>
            </a:pPr>
            <a:r>
              <a:rPr lang="zh-CN" altLang="en-US" sz="2800" kern="0" dirty="0">
                <a:solidFill>
                  <a:srgbClr val="FF0000"/>
                </a:solidFill>
                <a:latin typeface="黑体" pitchFamily="49" charset="-122"/>
                <a:ea typeface="黑体" pitchFamily="49" charset="-122"/>
              </a:rPr>
              <a:t>比如：</a:t>
            </a:r>
            <a:r>
              <a:rPr lang="zh-CN" altLang="en-US" sz="2800" kern="0" dirty="0">
                <a:latin typeface="黑体" pitchFamily="49" charset="-122"/>
                <a:ea typeface="黑体" pitchFamily="49" charset="-122"/>
              </a:rPr>
              <a:t>某班级平均分数在</a:t>
            </a:r>
            <a:r>
              <a:rPr lang="en-US" altLang="zh-CN" sz="2800" kern="0" dirty="0">
                <a:latin typeface="黑体" pitchFamily="49" charset="-122"/>
                <a:ea typeface="黑体" pitchFamily="49" charset="-122"/>
                <a:cs typeface="Times New Roman" pitchFamily="18" charset="0"/>
              </a:rPr>
              <a:t>75</a:t>
            </a:r>
            <a:r>
              <a:rPr lang="zh-CN" altLang="en-US" sz="2800" kern="0" dirty="0">
                <a:latin typeface="黑体" pitchFamily="49" charset="-122"/>
                <a:ea typeface="黑体" pitchFamily="49" charset="-122"/>
              </a:rPr>
              <a:t>～</a:t>
            </a:r>
            <a:r>
              <a:rPr lang="en-US" altLang="zh-CN" sz="2800" kern="0" dirty="0">
                <a:latin typeface="黑体" pitchFamily="49" charset="-122"/>
                <a:ea typeface="黑体" pitchFamily="49" charset="-122"/>
              </a:rPr>
              <a:t>85</a:t>
            </a:r>
            <a:r>
              <a:rPr lang="zh-CN" altLang="en-US" sz="2800" kern="0" dirty="0">
                <a:latin typeface="黑体" pitchFamily="49" charset="-122"/>
                <a:ea typeface="黑体" pitchFamily="49" charset="-122"/>
              </a:rPr>
              <a:t>之间，置信水平是</a:t>
            </a:r>
            <a:r>
              <a:rPr lang="en-US" altLang="zh-CN" sz="2800" kern="0" dirty="0">
                <a:latin typeface="黑体" pitchFamily="49" charset="-122"/>
                <a:ea typeface="黑体" pitchFamily="49" charset="-122"/>
              </a:rPr>
              <a:t>95% </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3" name="Rectangle 73"/>
          <p:cNvSpPr>
            <a:spLocks noChangeArrowheads="1"/>
          </p:cNvSpPr>
          <p:nvPr/>
        </p:nvSpPr>
        <p:spPr bwMode="auto">
          <a:xfrm>
            <a:off x="0" y="1628775"/>
            <a:ext cx="12192000" cy="5229225"/>
          </a:xfrm>
          <a:prstGeom prst="rect">
            <a:avLst/>
          </a:prstGeom>
          <a:solidFill>
            <a:schemeClr val="bg2"/>
          </a:solidFill>
          <a:ln>
            <a:noFill/>
          </a:ln>
          <a:effec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itchFamily="18" charset="0"/>
                <a:ea typeface="宋体"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itchFamily="18" charset="0"/>
                <a:ea typeface="宋体"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itchFamily="18" charset="0"/>
                <a:ea typeface="宋体"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itchFamily="18" charset="0"/>
                <a:ea typeface="宋体"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itchFamily="18" charset="0"/>
                <a:ea typeface="宋体"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itchFamily="18" charset="0"/>
                <a:ea typeface="宋体"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itchFamily="18" charset="0"/>
                <a:ea typeface="宋体"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itchFamily="18" charset="0"/>
                <a:ea typeface="宋体"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itchFamily="18" charset="0"/>
                <a:ea typeface="宋体" pitchFamily="2" charset="-122"/>
              </a:defRPr>
            </a:lvl9pPr>
          </a:lstStyle>
          <a:p>
            <a:pPr>
              <a:spcBef>
                <a:spcPts val="1000"/>
              </a:spcBef>
              <a:buFontTx/>
              <a:buChar char="•"/>
              <a:defRPr/>
            </a:pPr>
            <a:endParaRPr lang="zh-CN" altLang="zh-CN" sz="4400"/>
          </a:p>
        </p:txBody>
      </p:sp>
      <p:sp>
        <p:nvSpPr>
          <p:cNvPr id="50179" name="Rectangle 2"/>
          <p:cNvSpPr>
            <a:spLocks noGrp="1" noChangeArrowheads="1"/>
          </p:cNvSpPr>
          <p:nvPr>
            <p:ph type="title"/>
          </p:nvPr>
        </p:nvSpPr>
        <p:spPr>
          <a:xfrm>
            <a:off x="4422775" y="688975"/>
            <a:ext cx="8839200" cy="1143000"/>
          </a:xfrm>
          <a:noFill/>
        </p:spPr>
        <p:txBody>
          <a:bodyPr/>
          <a:lstStyle/>
          <a:p>
            <a:r>
              <a:rPr lang="zh-CN" altLang="en-US" sz="3200" b="1">
                <a:solidFill>
                  <a:srgbClr val="0070C0"/>
                </a:solidFill>
                <a:latin typeface="黑体" panose="02010609060101010101" pitchFamily="49" charset="-122"/>
                <a:ea typeface="黑体" panose="02010609060101010101" pitchFamily="49" charset="-122"/>
              </a:rPr>
              <a:t>区间估计的图示</a:t>
            </a:r>
          </a:p>
        </p:txBody>
      </p:sp>
      <p:sp>
        <p:nvSpPr>
          <p:cNvPr id="50180" name="Rectangle 4"/>
          <p:cNvSpPr>
            <a:spLocks noChangeArrowheads="1"/>
          </p:cNvSpPr>
          <p:nvPr/>
        </p:nvSpPr>
        <p:spPr bwMode="auto">
          <a:xfrm>
            <a:off x="5253038" y="5273675"/>
            <a:ext cx="271462" cy="11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Char char="•"/>
            </a:pPr>
            <a:endParaRPr lang="zh-CN" altLang="en-US" sz="2400">
              <a:latin typeface="仿宋" panose="02010609060101010101" pitchFamily="49" charset="-122"/>
              <a:ea typeface="仿宋" panose="02010609060101010101" pitchFamily="49" charset="-122"/>
            </a:endParaRPr>
          </a:p>
        </p:txBody>
      </p:sp>
      <p:sp>
        <p:nvSpPr>
          <p:cNvPr id="50181" name="Rectangle 5"/>
          <p:cNvSpPr>
            <a:spLocks noChangeArrowheads="1"/>
          </p:cNvSpPr>
          <p:nvPr/>
        </p:nvSpPr>
        <p:spPr bwMode="auto">
          <a:xfrm>
            <a:off x="5619750" y="3641725"/>
            <a:ext cx="10858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50000"/>
              </a:spcBef>
              <a:buFontTx/>
              <a:buNone/>
            </a:pPr>
            <a:r>
              <a:rPr lang="en-US" altLang="zh-CN" sz="3000" i="1">
                <a:latin typeface="Symbol" panose="05050102010706020507" pitchFamily="18" charset="2"/>
                <a:ea typeface="仿宋" panose="02010609060101010101" pitchFamily="49" charset="-122"/>
              </a:rPr>
              <a:t></a:t>
            </a:r>
          </a:p>
        </p:txBody>
      </p:sp>
      <p:sp>
        <p:nvSpPr>
          <p:cNvPr id="50182" name="Line 6"/>
          <p:cNvSpPr>
            <a:spLocks noChangeShapeType="1"/>
          </p:cNvSpPr>
          <p:nvPr/>
        </p:nvSpPr>
        <p:spPr bwMode="auto">
          <a:xfrm>
            <a:off x="1117600" y="3644900"/>
            <a:ext cx="10160000" cy="0"/>
          </a:xfrm>
          <a:prstGeom prst="line">
            <a:avLst/>
          </a:prstGeom>
          <a:noFill/>
          <a:ln w="762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183" name="Line 14"/>
          <p:cNvSpPr>
            <a:spLocks noChangeShapeType="1"/>
          </p:cNvSpPr>
          <p:nvPr/>
        </p:nvSpPr>
        <p:spPr bwMode="auto">
          <a:xfrm>
            <a:off x="6146800" y="2079625"/>
            <a:ext cx="0" cy="1598613"/>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0184" name="Group 15"/>
          <p:cNvGrpSpPr>
            <a:grpSpLocks/>
          </p:cNvGrpSpPr>
          <p:nvPr/>
        </p:nvGrpSpPr>
        <p:grpSpPr bwMode="auto">
          <a:xfrm>
            <a:off x="1219200" y="2055813"/>
            <a:ext cx="9856788" cy="1409700"/>
            <a:chOff x="576" y="1402"/>
            <a:chExt cx="4657" cy="800"/>
          </a:xfrm>
        </p:grpSpPr>
        <p:sp>
          <p:nvSpPr>
            <p:cNvPr id="50231" name="Freeform 16"/>
            <p:cNvSpPr>
              <a:spLocks/>
            </p:cNvSpPr>
            <p:nvPr/>
          </p:nvSpPr>
          <p:spPr bwMode="auto">
            <a:xfrm>
              <a:off x="2904" y="1402"/>
              <a:ext cx="2329" cy="800"/>
            </a:xfrm>
            <a:custGeom>
              <a:avLst/>
              <a:gdLst>
                <a:gd name="T0" fmla="*/ 2328 w 2329"/>
                <a:gd name="T1" fmla="*/ 799 h 800"/>
                <a:gd name="T2" fmla="*/ 2083 w 2329"/>
                <a:gd name="T3" fmla="*/ 788 h 800"/>
                <a:gd name="T4" fmla="*/ 1958 w 2329"/>
                <a:gd name="T5" fmla="*/ 780 h 800"/>
                <a:gd name="T6" fmla="*/ 1838 w 2329"/>
                <a:gd name="T7" fmla="*/ 767 h 800"/>
                <a:gd name="T8" fmla="*/ 1715 w 2329"/>
                <a:gd name="T9" fmla="*/ 748 h 800"/>
                <a:gd name="T10" fmla="*/ 1595 w 2329"/>
                <a:gd name="T11" fmla="*/ 724 h 800"/>
                <a:gd name="T12" fmla="*/ 1470 w 2329"/>
                <a:gd name="T13" fmla="*/ 690 h 800"/>
                <a:gd name="T14" fmla="*/ 1225 w 2329"/>
                <a:gd name="T15" fmla="*/ 599 h 800"/>
                <a:gd name="T16" fmla="*/ 982 w 2329"/>
                <a:gd name="T17" fmla="*/ 467 h 800"/>
                <a:gd name="T18" fmla="*/ 737 w 2329"/>
                <a:gd name="T19" fmla="*/ 311 h 800"/>
                <a:gd name="T20" fmla="*/ 613 w 2329"/>
                <a:gd name="T21" fmla="*/ 232 h 800"/>
                <a:gd name="T22" fmla="*/ 488 w 2329"/>
                <a:gd name="T23" fmla="*/ 158 h 800"/>
                <a:gd name="T24" fmla="*/ 368 w 2329"/>
                <a:gd name="T25" fmla="*/ 91 h 800"/>
                <a:gd name="T26" fmla="*/ 245 w 2329"/>
                <a:gd name="T27" fmla="*/ 43 h 800"/>
                <a:gd name="T28" fmla="*/ 124 w 2329"/>
                <a:gd name="T29" fmla="*/ 11 h 800"/>
                <a:gd name="T30" fmla="*/ 0 w 2329"/>
                <a:gd name="T31" fmla="*/ 0 h 8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29" h="800">
                  <a:moveTo>
                    <a:pt x="2328" y="799"/>
                  </a:moveTo>
                  <a:lnTo>
                    <a:pt x="2083" y="788"/>
                  </a:lnTo>
                  <a:lnTo>
                    <a:pt x="1958" y="780"/>
                  </a:lnTo>
                  <a:lnTo>
                    <a:pt x="1838" y="767"/>
                  </a:lnTo>
                  <a:lnTo>
                    <a:pt x="1715" y="748"/>
                  </a:lnTo>
                  <a:lnTo>
                    <a:pt x="1595" y="724"/>
                  </a:lnTo>
                  <a:lnTo>
                    <a:pt x="1470" y="690"/>
                  </a:lnTo>
                  <a:lnTo>
                    <a:pt x="1225" y="599"/>
                  </a:lnTo>
                  <a:lnTo>
                    <a:pt x="982" y="467"/>
                  </a:lnTo>
                  <a:lnTo>
                    <a:pt x="737" y="311"/>
                  </a:lnTo>
                  <a:lnTo>
                    <a:pt x="613" y="232"/>
                  </a:lnTo>
                  <a:lnTo>
                    <a:pt x="488" y="158"/>
                  </a:lnTo>
                  <a:lnTo>
                    <a:pt x="368" y="91"/>
                  </a:lnTo>
                  <a:lnTo>
                    <a:pt x="245" y="43"/>
                  </a:lnTo>
                  <a:lnTo>
                    <a:pt x="124" y="11"/>
                  </a:lnTo>
                  <a:lnTo>
                    <a:pt x="0" y="0"/>
                  </a:lnTo>
                </a:path>
              </a:pathLst>
            </a:custGeom>
            <a:noFill/>
            <a:ln w="76200" cap="rnd" cmpd="sng">
              <a:solidFill>
                <a:srgbClr val="FF5050"/>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32" name="Freeform 17"/>
            <p:cNvSpPr>
              <a:spLocks/>
            </p:cNvSpPr>
            <p:nvPr/>
          </p:nvSpPr>
          <p:spPr bwMode="auto">
            <a:xfrm>
              <a:off x="576" y="1402"/>
              <a:ext cx="2329" cy="800"/>
            </a:xfrm>
            <a:custGeom>
              <a:avLst/>
              <a:gdLst>
                <a:gd name="T0" fmla="*/ 0 w 2329"/>
                <a:gd name="T1" fmla="*/ 799 h 800"/>
                <a:gd name="T2" fmla="*/ 245 w 2329"/>
                <a:gd name="T3" fmla="*/ 788 h 800"/>
                <a:gd name="T4" fmla="*/ 368 w 2329"/>
                <a:gd name="T5" fmla="*/ 780 h 800"/>
                <a:gd name="T6" fmla="*/ 490 w 2329"/>
                <a:gd name="T7" fmla="*/ 767 h 800"/>
                <a:gd name="T8" fmla="*/ 613 w 2329"/>
                <a:gd name="T9" fmla="*/ 748 h 800"/>
                <a:gd name="T10" fmla="*/ 737 w 2329"/>
                <a:gd name="T11" fmla="*/ 724 h 800"/>
                <a:gd name="T12" fmla="*/ 858 w 2329"/>
                <a:gd name="T13" fmla="*/ 690 h 800"/>
                <a:gd name="T14" fmla="*/ 1102 w 2329"/>
                <a:gd name="T15" fmla="*/ 599 h 800"/>
                <a:gd name="T16" fmla="*/ 1346 w 2329"/>
                <a:gd name="T17" fmla="*/ 467 h 800"/>
                <a:gd name="T18" fmla="*/ 1595 w 2329"/>
                <a:gd name="T19" fmla="*/ 311 h 800"/>
                <a:gd name="T20" fmla="*/ 1715 w 2329"/>
                <a:gd name="T21" fmla="*/ 232 h 800"/>
                <a:gd name="T22" fmla="*/ 1840 w 2329"/>
                <a:gd name="T23" fmla="*/ 158 h 800"/>
                <a:gd name="T24" fmla="*/ 1960 w 2329"/>
                <a:gd name="T25" fmla="*/ 91 h 800"/>
                <a:gd name="T26" fmla="*/ 2083 w 2329"/>
                <a:gd name="T27" fmla="*/ 43 h 800"/>
                <a:gd name="T28" fmla="*/ 2208 w 2329"/>
                <a:gd name="T29" fmla="*/ 11 h 800"/>
                <a:gd name="T30" fmla="*/ 2328 w 2329"/>
                <a:gd name="T31" fmla="*/ 0 h 8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29" h="800">
                  <a:moveTo>
                    <a:pt x="0" y="799"/>
                  </a:moveTo>
                  <a:lnTo>
                    <a:pt x="245" y="788"/>
                  </a:lnTo>
                  <a:lnTo>
                    <a:pt x="368" y="780"/>
                  </a:lnTo>
                  <a:lnTo>
                    <a:pt x="490" y="767"/>
                  </a:lnTo>
                  <a:lnTo>
                    <a:pt x="613" y="748"/>
                  </a:lnTo>
                  <a:lnTo>
                    <a:pt x="737" y="724"/>
                  </a:lnTo>
                  <a:lnTo>
                    <a:pt x="858" y="690"/>
                  </a:lnTo>
                  <a:lnTo>
                    <a:pt x="1102" y="599"/>
                  </a:lnTo>
                  <a:lnTo>
                    <a:pt x="1346" y="467"/>
                  </a:lnTo>
                  <a:lnTo>
                    <a:pt x="1595" y="311"/>
                  </a:lnTo>
                  <a:lnTo>
                    <a:pt x="1715" y="232"/>
                  </a:lnTo>
                  <a:lnTo>
                    <a:pt x="1840" y="158"/>
                  </a:lnTo>
                  <a:lnTo>
                    <a:pt x="1960" y="91"/>
                  </a:lnTo>
                  <a:lnTo>
                    <a:pt x="2083" y="43"/>
                  </a:lnTo>
                  <a:lnTo>
                    <a:pt x="2208" y="11"/>
                  </a:lnTo>
                  <a:lnTo>
                    <a:pt x="2328" y="0"/>
                  </a:lnTo>
                </a:path>
              </a:pathLst>
            </a:custGeom>
            <a:noFill/>
            <a:ln w="76200" cap="rnd" cmpd="sng">
              <a:solidFill>
                <a:srgbClr val="FF5050"/>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0185" name="Group 18"/>
          <p:cNvGrpSpPr>
            <a:grpSpLocks/>
          </p:cNvGrpSpPr>
          <p:nvPr/>
        </p:nvGrpSpPr>
        <p:grpSpPr bwMode="auto">
          <a:xfrm>
            <a:off x="11176000" y="3306763"/>
            <a:ext cx="711200" cy="531812"/>
            <a:chOff x="5280" y="1824"/>
            <a:chExt cx="336" cy="302"/>
          </a:xfrm>
        </p:grpSpPr>
        <p:sp>
          <p:nvSpPr>
            <p:cNvPr id="737299" name="Rectangle 19"/>
            <p:cNvSpPr>
              <a:spLocks noChangeArrowheads="1"/>
            </p:cNvSpPr>
            <p:nvPr/>
          </p:nvSpPr>
          <p:spPr bwMode="auto">
            <a:xfrm>
              <a:off x="5280" y="1824"/>
              <a:ext cx="336" cy="302"/>
            </a:xfrm>
            <a:prstGeom prst="rect">
              <a:avLst/>
            </a:prstGeom>
            <a:noFill/>
            <a:ln>
              <a:noFill/>
            </a:ln>
            <a:effectLst/>
          </p:spPr>
          <p:txBody>
            <a:bodyPr lIns="90488" tIns="44450" rIns="90488" bIns="44450">
              <a:spAutoFit/>
            </a:bodyPr>
            <a:lstStyle>
              <a:lvl1pPr>
                <a:defRPr sz="2400" b="1">
                  <a:solidFill>
                    <a:schemeClr val="tx1"/>
                  </a:solidFill>
                  <a:latin typeface="仿宋" panose="02010609060101010101" pitchFamily="49" charset="-122"/>
                  <a:ea typeface="仿宋" panose="02010609060101010101" pitchFamily="49" charset="-122"/>
                </a:defRPr>
              </a:lvl1pPr>
              <a:lvl2pPr marL="742950" indent="-285750">
                <a:defRPr sz="2400" b="1">
                  <a:solidFill>
                    <a:schemeClr val="tx1"/>
                  </a:solidFill>
                  <a:latin typeface="仿宋" panose="02010609060101010101" pitchFamily="49" charset="-122"/>
                  <a:ea typeface="仿宋" panose="02010609060101010101" pitchFamily="49" charset="-122"/>
                </a:defRPr>
              </a:lvl2pPr>
              <a:lvl3pPr marL="1143000" indent="-228600">
                <a:defRPr sz="2400" b="1">
                  <a:solidFill>
                    <a:schemeClr val="tx1"/>
                  </a:solidFill>
                  <a:latin typeface="仿宋" panose="02010609060101010101" pitchFamily="49" charset="-122"/>
                  <a:ea typeface="仿宋" panose="02010609060101010101" pitchFamily="49" charset="-122"/>
                </a:defRPr>
              </a:lvl3pPr>
              <a:lvl4pPr marL="1600200" indent="-228600">
                <a:defRPr sz="2400" b="1">
                  <a:solidFill>
                    <a:schemeClr val="tx1"/>
                  </a:solidFill>
                  <a:latin typeface="仿宋" panose="02010609060101010101" pitchFamily="49" charset="-122"/>
                  <a:ea typeface="仿宋" panose="02010609060101010101" pitchFamily="49" charset="-122"/>
                </a:defRPr>
              </a:lvl4pPr>
              <a:lvl5pPr marL="2057400" indent="-228600">
                <a:defRPr sz="2400" b="1">
                  <a:solidFill>
                    <a:schemeClr val="tx1"/>
                  </a:solidFill>
                  <a:latin typeface="仿宋" panose="02010609060101010101" pitchFamily="49" charset="-122"/>
                  <a:ea typeface="仿宋" panose="02010609060101010101" pitchFamily="49" charset="-122"/>
                </a:defRPr>
              </a:lvl5pPr>
              <a:lvl6pPr marL="2514600" indent="-228600" algn="just" eaLnBrk="0" fontAlgn="base" hangingPunct="0">
                <a:lnSpc>
                  <a:spcPct val="90000"/>
                </a:lnSpc>
                <a:spcBef>
                  <a:spcPts val="1000"/>
                </a:spcBef>
                <a:spcAft>
                  <a:spcPct val="0"/>
                </a:spcAft>
                <a:buChar char="•"/>
                <a:defRPr sz="2400" b="1">
                  <a:solidFill>
                    <a:schemeClr val="tx1"/>
                  </a:solidFill>
                  <a:latin typeface="仿宋" panose="02010609060101010101" pitchFamily="49" charset="-122"/>
                  <a:ea typeface="仿宋" panose="02010609060101010101" pitchFamily="49" charset="-122"/>
                </a:defRPr>
              </a:lvl6pPr>
              <a:lvl7pPr marL="2971800" indent="-228600" algn="just" eaLnBrk="0" fontAlgn="base" hangingPunct="0">
                <a:lnSpc>
                  <a:spcPct val="90000"/>
                </a:lnSpc>
                <a:spcBef>
                  <a:spcPts val="1000"/>
                </a:spcBef>
                <a:spcAft>
                  <a:spcPct val="0"/>
                </a:spcAft>
                <a:buChar char="•"/>
                <a:defRPr sz="2400" b="1">
                  <a:solidFill>
                    <a:schemeClr val="tx1"/>
                  </a:solidFill>
                  <a:latin typeface="仿宋" panose="02010609060101010101" pitchFamily="49" charset="-122"/>
                  <a:ea typeface="仿宋" panose="02010609060101010101" pitchFamily="49" charset="-122"/>
                </a:defRPr>
              </a:lvl7pPr>
              <a:lvl8pPr marL="3429000" indent="-228600" algn="just" eaLnBrk="0" fontAlgn="base" hangingPunct="0">
                <a:lnSpc>
                  <a:spcPct val="90000"/>
                </a:lnSpc>
                <a:spcBef>
                  <a:spcPts val="1000"/>
                </a:spcBef>
                <a:spcAft>
                  <a:spcPct val="0"/>
                </a:spcAft>
                <a:buChar char="•"/>
                <a:defRPr sz="2400" b="1">
                  <a:solidFill>
                    <a:schemeClr val="tx1"/>
                  </a:solidFill>
                  <a:latin typeface="仿宋" panose="02010609060101010101" pitchFamily="49" charset="-122"/>
                  <a:ea typeface="仿宋" panose="02010609060101010101" pitchFamily="49" charset="-122"/>
                </a:defRPr>
              </a:lvl8pPr>
              <a:lvl9pPr marL="3886200" indent="-228600" algn="just" eaLnBrk="0" fontAlgn="base" hangingPunct="0">
                <a:lnSpc>
                  <a:spcPct val="90000"/>
                </a:lnSpc>
                <a:spcBef>
                  <a:spcPts val="1000"/>
                </a:spcBef>
                <a:spcAft>
                  <a:spcPct val="0"/>
                </a:spcAft>
                <a:buChar char="•"/>
                <a:defRPr sz="2400" b="1">
                  <a:solidFill>
                    <a:schemeClr val="tx1"/>
                  </a:solidFill>
                  <a:latin typeface="仿宋" panose="02010609060101010101" pitchFamily="49" charset="-122"/>
                  <a:ea typeface="仿宋" panose="02010609060101010101" pitchFamily="49" charset="-122"/>
                </a:defRPr>
              </a:lvl9pPr>
            </a:lstStyle>
            <a:p>
              <a:pPr algn="just">
                <a:lnSpc>
                  <a:spcPct val="90000"/>
                </a:lnSpc>
                <a:spcBef>
                  <a:spcPct val="50000"/>
                </a:spcBef>
                <a:buFontTx/>
                <a:buChar char="•"/>
                <a:defRPr/>
              </a:pPr>
              <a:r>
                <a:rPr lang="en-US" altLang="zh-CN" sz="3200" i="1">
                  <a:effectLst>
                    <a:outerShdw blurRad="38100" dist="38100" dir="2700000" algn="tl">
                      <a:srgbClr val="C0C0C0"/>
                    </a:outerShdw>
                  </a:effectLst>
                  <a:latin typeface="Times New Roman" panose="02020603050405020304" pitchFamily="18" charset="0"/>
                </a:rPr>
                <a:t>x</a:t>
              </a:r>
            </a:p>
          </p:txBody>
        </p:sp>
        <p:sp>
          <p:nvSpPr>
            <p:cNvPr id="50230" name="Line 20"/>
            <p:cNvSpPr>
              <a:spLocks noChangeShapeType="1"/>
            </p:cNvSpPr>
            <p:nvPr/>
          </p:nvSpPr>
          <p:spPr bwMode="auto">
            <a:xfrm>
              <a:off x="5376" y="1872"/>
              <a:ext cx="144" cy="0"/>
            </a:xfrm>
            <a:prstGeom prst="line">
              <a:avLst/>
            </a:prstGeom>
            <a:noFill/>
            <a:ln w="1905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grpSp>
        <p:nvGrpSpPr>
          <p:cNvPr id="50186" name="Group 25"/>
          <p:cNvGrpSpPr>
            <a:grpSpLocks/>
          </p:cNvGrpSpPr>
          <p:nvPr/>
        </p:nvGrpSpPr>
        <p:grpSpPr bwMode="auto">
          <a:xfrm>
            <a:off x="2743200" y="3482975"/>
            <a:ext cx="6705600" cy="2243138"/>
            <a:chOff x="1296" y="2174"/>
            <a:chExt cx="3168" cy="1413"/>
          </a:xfrm>
        </p:grpSpPr>
        <p:sp>
          <p:nvSpPr>
            <p:cNvPr id="50218" name="Line 26"/>
            <p:cNvSpPr>
              <a:spLocks noChangeShapeType="1"/>
            </p:cNvSpPr>
            <p:nvPr/>
          </p:nvSpPr>
          <p:spPr bwMode="auto">
            <a:xfrm>
              <a:off x="1728"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219" name="Line 27"/>
            <p:cNvSpPr>
              <a:spLocks noChangeShapeType="1"/>
            </p:cNvSpPr>
            <p:nvPr/>
          </p:nvSpPr>
          <p:spPr bwMode="auto">
            <a:xfrm>
              <a:off x="3984"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0220" name="Group 28"/>
            <p:cNvGrpSpPr>
              <a:grpSpLocks/>
            </p:cNvGrpSpPr>
            <p:nvPr/>
          </p:nvGrpSpPr>
          <p:grpSpPr bwMode="auto">
            <a:xfrm>
              <a:off x="1296" y="2640"/>
              <a:ext cx="3168" cy="947"/>
              <a:chOff x="1296" y="2640"/>
              <a:chExt cx="3168" cy="947"/>
            </a:xfrm>
          </p:grpSpPr>
          <p:grpSp>
            <p:nvGrpSpPr>
              <p:cNvPr id="50221" name="Group 29"/>
              <p:cNvGrpSpPr>
                <a:grpSpLocks/>
              </p:cNvGrpSpPr>
              <p:nvPr/>
            </p:nvGrpSpPr>
            <p:grpSpPr bwMode="auto">
              <a:xfrm>
                <a:off x="1680" y="2931"/>
                <a:ext cx="2304" cy="656"/>
                <a:chOff x="1680" y="2931"/>
                <a:chExt cx="2304" cy="656"/>
              </a:xfrm>
            </p:grpSpPr>
            <p:sp>
              <p:nvSpPr>
                <p:cNvPr id="737310" name="Rectangle 30"/>
                <p:cNvSpPr>
                  <a:spLocks noChangeArrowheads="1"/>
                </p:cNvSpPr>
                <p:nvPr/>
              </p:nvSpPr>
              <p:spPr bwMode="auto">
                <a:xfrm>
                  <a:off x="2058" y="3321"/>
                  <a:ext cx="1583" cy="266"/>
                </a:xfrm>
                <a:prstGeom prst="rect">
                  <a:avLst/>
                </a:prstGeom>
                <a:noFill/>
                <a:ln>
                  <a:noFill/>
                </a:ln>
                <a:effectLst/>
              </p:spPr>
              <p:txBody>
                <a:bodyPr lIns="90488" tIns="44450" rIns="90488" bIns="44450">
                  <a:spAutoFit/>
                </a:bodyPr>
                <a:lstStyle/>
                <a:p>
                  <a:pPr algn="ctr">
                    <a:lnSpc>
                      <a:spcPct val="90000"/>
                    </a:lnSpc>
                    <a:spcBef>
                      <a:spcPct val="50000"/>
                    </a:spcBef>
                    <a:buFontTx/>
                    <a:buChar char="•"/>
                    <a:defRPr/>
                  </a:pPr>
                  <a:r>
                    <a:rPr lang="en-US" altLang="zh-CN">
                      <a:solidFill>
                        <a:schemeClr val="accent2"/>
                      </a:solidFill>
                      <a:effectLst>
                        <a:outerShdw blurRad="38100" dist="38100" dir="2700000" algn="tl">
                          <a:srgbClr val="000000"/>
                        </a:outerShdw>
                      </a:effectLst>
                    </a:rPr>
                    <a:t>95% </a:t>
                  </a:r>
                  <a:r>
                    <a:rPr lang="zh-CN" altLang="en-US">
                      <a:solidFill>
                        <a:schemeClr val="accent2"/>
                      </a:solidFill>
                      <a:effectLst>
                        <a:outerShdw blurRad="38100" dist="38100" dir="2700000" algn="tl">
                          <a:srgbClr val="000000"/>
                        </a:outerShdw>
                      </a:effectLst>
                    </a:rPr>
                    <a:t>的样本</a:t>
                  </a:r>
                </a:p>
              </p:txBody>
            </p:sp>
            <p:sp>
              <p:nvSpPr>
                <p:cNvPr id="50225" name="Line 31"/>
                <p:cNvSpPr>
                  <a:spLocks noChangeShapeType="1"/>
                </p:cNvSpPr>
                <p:nvPr/>
              </p:nvSpPr>
              <p:spPr bwMode="auto">
                <a:xfrm>
                  <a:off x="1680" y="2931"/>
                  <a:ext cx="0" cy="560"/>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226" name="Line 32"/>
                <p:cNvSpPr>
                  <a:spLocks noChangeShapeType="1"/>
                </p:cNvSpPr>
                <p:nvPr/>
              </p:nvSpPr>
              <p:spPr bwMode="auto">
                <a:xfrm>
                  <a:off x="3984" y="2931"/>
                  <a:ext cx="0" cy="560"/>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227" name="Line 33"/>
                <p:cNvSpPr>
                  <a:spLocks noChangeShapeType="1"/>
                </p:cNvSpPr>
                <p:nvPr/>
              </p:nvSpPr>
              <p:spPr bwMode="auto">
                <a:xfrm>
                  <a:off x="3360" y="3456"/>
                  <a:ext cx="624" cy="0"/>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228" name="Line 34"/>
                <p:cNvSpPr>
                  <a:spLocks noChangeShapeType="1"/>
                </p:cNvSpPr>
                <p:nvPr/>
              </p:nvSpPr>
              <p:spPr bwMode="auto">
                <a:xfrm flipH="1">
                  <a:off x="1680" y="3456"/>
                  <a:ext cx="616" cy="0"/>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37316" name="Text Box 36"/>
              <p:cNvSpPr txBox="1">
                <a:spLocks noChangeArrowheads="1"/>
              </p:cNvSpPr>
              <p:nvPr/>
            </p:nvSpPr>
            <p:spPr bwMode="auto">
              <a:xfrm>
                <a:off x="1296" y="2640"/>
                <a:ext cx="864" cy="233"/>
              </a:xfrm>
              <a:prstGeom prst="rect">
                <a:avLst/>
              </a:prstGeom>
              <a:noFill/>
              <a:ln>
                <a:noFill/>
              </a:ln>
              <a:effectLst/>
            </p:spPr>
            <p:txBody>
              <a:bodyPr>
                <a:spAutoFit/>
              </a:bodyPr>
              <a:lstStyle/>
              <a:p>
                <a:pPr algn="just">
                  <a:lnSpc>
                    <a:spcPct val="90000"/>
                  </a:lnSpc>
                  <a:spcBef>
                    <a:spcPct val="50000"/>
                  </a:spcBef>
                  <a:defRPr/>
                </a:pPr>
                <a:r>
                  <a:rPr lang="en-US" altLang="zh-CN" sz="2000" i="1" dirty="0">
                    <a:solidFill>
                      <a:schemeClr val="accent2"/>
                    </a:solidFill>
                    <a:effectLst>
                      <a:outerShdw blurRad="38100" dist="38100" dir="2700000" algn="tl">
                        <a:srgbClr val="000000"/>
                      </a:outerShdw>
                    </a:effectLst>
                    <a:latin typeface="Symbol" pitchFamily="18" charset="2"/>
                  </a:rPr>
                  <a:t> </a:t>
                </a:r>
                <a:r>
                  <a:rPr lang="en-US" altLang="zh-CN" sz="2000" dirty="0">
                    <a:solidFill>
                      <a:schemeClr val="accent2"/>
                    </a:solidFill>
                    <a:effectLst>
                      <a:outerShdw blurRad="38100" dist="38100" dir="2700000" algn="tl">
                        <a:srgbClr val="000000"/>
                      </a:outerShdw>
                    </a:effectLst>
                  </a:rPr>
                  <a:t>-1.96 </a:t>
                </a:r>
                <a:r>
                  <a:rPr lang="en-US" altLang="zh-CN" sz="2000" dirty="0">
                    <a:solidFill>
                      <a:schemeClr val="accent2"/>
                    </a:solidFill>
                    <a:effectLst>
                      <a:outerShdw blurRad="38100" dist="38100" dir="2700000" algn="tl">
                        <a:srgbClr val="000000"/>
                      </a:outerShdw>
                    </a:effectLst>
                    <a:latin typeface="Symbol" pitchFamily="18" charset="2"/>
                  </a:rPr>
                  <a:t></a:t>
                </a:r>
                <a:r>
                  <a:rPr lang="en-US" altLang="zh-CN" sz="2000" i="1" baseline="-25000" dirty="0">
                    <a:solidFill>
                      <a:schemeClr val="accent2"/>
                    </a:solidFill>
                    <a:effectLst>
                      <a:outerShdw blurRad="38100" dist="38100" dir="2700000" algn="tl">
                        <a:srgbClr val="000000"/>
                      </a:outerShdw>
                    </a:effectLst>
                    <a:latin typeface="Times New Roman" pitchFamily="18" charset="0"/>
                  </a:rPr>
                  <a:t>x</a:t>
                </a:r>
                <a:endParaRPr lang="en-US" altLang="zh-CN" sz="2000" b="0" i="1" dirty="0">
                  <a:solidFill>
                    <a:schemeClr val="accent2"/>
                  </a:solidFill>
                  <a:effectLst>
                    <a:outerShdw blurRad="38100" dist="38100" dir="2700000" algn="tl">
                      <a:srgbClr val="000000"/>
                    </a:outerShdw>
                  </a:effectLst>
                  <a:latin typeface="Times New Roman" pitchFamily="18" charset="0"/>
                </a:endParaRPr>
              </a:p>
            </p:txBody>
          </p:sp>
          <p:sp>
            <p:nvSpPr>
              <p:cNvPr id="737319" name="Text Box 39"/>
              <p:cNvSpPr txBox="1">
                <a:spLocks noChangeArrowheads="1"/>
              </p:cNvSpPr>
              <p:nvPr/>
            </p:nvSpPr>
            <p:spPr bwMode="auto">
              <a:xfrm>
                <a:off x="3600" y="2640"/>
                <a:ext cx="864" cy="233"/>
              </a:xfrm>
              <a:prstGeom prst="rect">
                <a:avLst/>
              </a:prstGeom>
              <a:noFill/>
              <a:ln>
                <a:noFill/>
              </a:ln>
              <a:effectLst/>
            </p:spPr>
            <p:txBody>
              <a:bodyPr>
                <a:spAutoFit/>
              </a:bodyPr>
              <a:lstStyle/>
              <a:p>
                <a:pPr algn="just">
                  <a:lnSpc>
                    <a:spcPct val="90000"/>
                  </a:lnSpc>
                  <a:spcBef>
                    <a:spcPct val="50000"/>
                  </a:spcBef>
                  <a:defRPr/>
                </a:pPr>
                <a:r>
                  <a:rPr lang="en-US" altLang="zh-CN" sz="2000" i="1" dirty="0">
                    <a:solidFill>
                      <a:schemeClr val="accent2"/>
                    </a:solidFill>
                    <a:effectLst>
                      <a:outerShdw blurRad="38100" dist="38100" dir="2700000" algn="tl">
                        <a:srgbClr val="000000"/>
                      </a:outerShdw>
                    </a:effectLst>
                    <a:latin typeface="Symbol" pitchFamily="18" charset="2"/>
                  </a:rPr>
                  <a:t> </a:t>
                </a:r>
                <a:r>
                  <a:rPr lang="en-US" altLang="zh-CN" sz="2000" dirty="0">
                    <a:solidFill>
                      <a:schemeClr val="accent2"/>
                    </a:solidFill>
                    <a:effectLst>
                      <a:outerShdw blurRad="38100" dist="38100" dir="2700000" algn="tl">
                        <a:srgbClr val="000000"/>
                      </a:outerShdw>
                    </a:effectLst>
                  </a:rPr>
                  <a:t>+1.96</a:t>
                </a:r>
                <a:r>
                  <a:rPr lang="en-US" altLang="zh-CN" sz="2000" i="1" dirty="0">
                    <a:solidFill>
                      <a:schemeClr val="accent2"/>
                    </a:solidFill>
                    <a:effectLst>
                      <a:outerShdw blurRad="38100" dist="38100" dir="2700000" algn="tl">
                        <a:srgbClr val="000000"/>
                      </a:outerShdw>
                    </a:effectLst>
                    <a:latin typeface="Symbol" pitchFamily="18" charset="2"/>
                  </a:rPr>
                  <a:t></a:t>
                </a:r>
                <a:r>
                  <a:rPr lang="en-US" altLang="zh-CN" sz="2000" i="1" baseline="-25000" dirty="0">
                    <a:solidFill>
                      <a:schemeClr val="accent2"/>
                    </a:solidFill>
                    <a:effectLst>
                      <a:outerShdw blurRad="38100" dist="38100" dir="2700000" algn="tl">
                        <a:srgbClr val="000000"/>
                      </a:outerShdw>
                    </a:effectLst>
                    <a:latin typeface="Times New Roman" pitchFamily="18" charset="0"/>
                  </a:rPr>
                  <a:t>x</a:t>
                </a:r>
                <a:endParaRPr lang="en-US" altLang="zh-CN" sz="2000" b="0" i="1" dirty="0">
                  <a:solidFill>
                    <a:schemeClr val="accent2"/>
                  </a:solidFill>
                  <a:effectLst>
                    <a:outerShdw blurRad="38100" dist="38100" dir="2700000" algn="tl">
                      <a:srgbClr val="000000"/>
                    </a:outerShdw>
                  </a:effectLst>
                  <a:latin typeface="Times New Roman" pitchFamily="18" charset="0"/>
                </a:endParaRPr>
              </a:p>
            </p:txBody>
          </p:sp>
        </p:grpSp>
      </p:grpSp>
      <p:grpSp>
        <p:nvGrpSpPr>
          <p:cNvPr id="50187" name="Group 41"/>
          <p:cNvGrpSpPr>
            <a:grpSpLocks/>
          </p:cNvGrpSpPr>
          <p:nvPr/>
        </p:nvGrpSpPr>
        <p:grpSpPr bwMode="auto">
          <a:xfrm>
            <a:off x="1422400" y="3482975"/>
            <a:ext cx="9245600" cy="2794000"/>
            <a:chOff x="672" y="2174"/>
            <a:chExt cx="4368" cy="1760"/>
          </a:xfrm>
        </p:grpSpPr>
        <p:sp>
          <p:nvSpPr>
            <p:cNvPr id="50204" name="Line 42"/>
            <p:cNvSpPr>
              <a:spLocks noChangeShapeType="1"/>
            </p:cNvSpPr>
            <p:nvPr/>
          </p:nvSpPr>
          <p:spPr bwMode="auto">
            <a:xfrm>
              <a:off x="4464"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205" name="Line 43"/>
            <p:cNvSpPr>
              <a:spLocks noChangeShapeType="1"/>
            </p:cNvSpPr>
            <p:nvPr/>
          </p:nvSpPr>
          <p:spPr bwMode="auto">
            <a:xfrm>
              <a:off x="1248"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0206" name="Group 44"/>
            <p:cNvGrpSpPr>
              <a:grpSpLocks/>
            </p:cNvGrpSpPr>
            <p:nvPr/>
          </p:nvGrpSpPr>
          <p:grpSpPr bwMode="auto">
            <a:xfrm>
              <a:off x="672" y="2352"/>
              <a:ext cx="4368" cy="1582"/>
              <a:chOff x="672" y="2352"/>
              <a:chExt cx="4368" cy="1582"/>
            </a:xfrm>
          </p:grpSpPr>
          <p:sp>
            <p:nvSpPr>
              <p:cNvPr id="737325" name="Rectangle 45"/>
              <p:cNvSpPr>
                <a:spLocks noChangeArrowheads="1"/>
              </p:cNvSpPr>
              <p:nvPr/>
            </p:nvSpPr>
            <p:spPr bwMode="auto">
              <a:xfrm>
                <a:off x="2058" y="3668"/>
                <a:ext cx="1583" cy="266"/>
              </a:xfrm>
              <a:prstGeom prst="rect">
                <a:avLst/>
              </a:prstGeom>
              <a:noFill/>
              <a:ln>
                <a:noFill/>
              </a:ln>
              <a:effectLst/>
            </p:spPr>
            <p:txBody>
              <a:bodyPr lIns="90488" tIns="44450" rIns="90488" bIns="44450">
                <a:spAutoFit/>
              </a:bodyPr>
              <a:lstStyle/>
              <a:p>
                <a:pPr algn="ctr">
                  <a:lnSpc>
                    <a:spcPct val="90000"/>
                  </a:lnSpc>
                  <a:spcBef>
                    <a:spcPct val="50000"/>
                  </a:spcBef>
                  <a:buFontTx/>
                  <a:buChar char="•"/>
                  <a:defRPr/>
                </a:pPr>
                <a:r>
                  <a:rPr lang="en-US" altLang="zh-CN">
                    <a:solidFill>
                      <a:srgbClr val="FFFFB1"/>
                    </a:solidFill>
                    <a:effectLst>
                      <a:outerShdw blurRad="38100" dist="38100" dir="2700000" algn="tl">
                        <a:srgbClr val="000000"/>
                      </a:outerShdw>
                    </a:effectLst>
                  </a:rPr>
                  <a:t>99% </a:t>
                </a:r>
                <a:r>
                  <a:rPr lang="zh-CN" altLang="en-US">
                    <a:solidFill>
                      <a:srgbClr val="FFFFB1"/>
                    </a:solidFill>
                    <a:effectLst>
                      <a:outerShdw blurRad="38100" dist="38100" dir="2700000" algn="tl">
                        <a:srgbClr val="000000"/>
                      </a:outerShdw>
                    </a:effectLst>
                  </a:rPr>
                  <a:t>的样本</a:t>
                </a:r>
              </a:p>
            </p:txBody>
          </p:sp>
          <p:sp>
            <p:nvSpPr>
              <p:cNvPr id="50208" name="Line 46"/>
              <p:cNvSpPr>
                <a:spLocks noChangeShapeType="1"/>
              </p:cNvSpPr>
              <p:nvPr/>
            </p:nvSpPr>
            <p:spPr bwMode="auto">
              <a:xfrm>
                <a:off x="1200" y="2592"/>
                <a:ext cx="0" cy="1283"/>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209" name="Line 47"/>
              <p:cNvSpPr>
                <a:spLocks noChangeShapeType="1"/>
              </p:cNvSpPr>
              <p:nvPr/>
            </p:nvSpPr>
            <p:spPr bwMode="auto">
              <a:xfrm>
                <a:off x="4464" y="2640"/>
                <a:ext cx="0" cy="1235"/>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210" name="Line 48"/>
              <p:cNvSpPr>
                <a:spLocks noChangeShapeType="1"/>
              </p:cNvSpPr>
              <p:nvPr/>
            </p:nvSpPr>
            <p:spPr bwMode="auto">
              <a:xfrm flipV="1">
                <a:off x="3408" y="3791"/>
                <a:ext cx="1032" cy="1"/>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211" name="Line 49"/>
              <p:cNvSpPr>
                <a:spLocks noChangeShapeType="1"/>
              </p:cNvSpPr>
              <p:nvPr/>
            </p:nvSpPr>
            <p:spPr bwMode="auto">
              <a:xfrm flipH="1" flipV="1">
                <a:off x="1192" y="3791"/>
                <a:ext cx="1112" cy="1"/>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0212" name="Group 50"/>
              <p:cNvGrpSpPr>
                <a:grpSpLocks/>
              </p:cNvGrpSpPr>
              <p:nvPr/>
            </p:nvGrpSpPr>
            <p:grpSpPr bwMode="auto">
              <a:xfrm>
                <a:off x="672" y="2352"/>
                <a:ext cx="864" cy="233"/>
                <a:chOff x="672" y="2352"/>
                <a:chExt cx="864" cy="233"/>
              </a:xfrm>
            </p:grpSpPr>
            <p:sp>
              <p:nvSpPr>
                <p:cNvPr id="50216" name="Text Box 51"/>
                <p:cNvSpPr txBox="1">
                  <a:spLocks noChangeArrowheads="1"/>
                </p:cNvSpPr>
                <p:nvPr/>
              </p:nvSpPr>
              <p:spPr bwMode="auto">
                <a:xfrm>
                  <a:off x="672" y="2352"/>
                  <a:ext cx="8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50000"/>
                    </a:spcBef>
                    <a:buFontTx/>
                    <a:buNone/>
                  </a:pPr>
                  <a:r>
                    <a:rPr lang="en-US" altLang="zh-CN" sz="2000" i="1">
                      <a:latin typeface="Symbol" panose="05050102010706020507" pitchFamily="18" charset="2"/>
                      <a:ea typeface="仿宋" panose="02010609060101010101" pitchFamily="49" charset="-122"/>
                    </a:rPr>
                    <a:t> </a:t>
                  </a:r>
                  <a:r>
                    <a:rPr lang="en-US" altLang="zh-CN" sz="2000">
                      <a:latin typeface="仿宋" panose="02010609060101010101" pitchFamily="49" charset="-122"/>
                      <a:ea typeface="仿宋" panose="02010609060101010101" pitchFamily="49" charset="-122"/>
                    </a:rPr>
                    <a:t>- 2.58</a:t>
                  </a:r>
                  <a:r>
                    <a:rPr lang="en-US" altLang="zh-CN" sz="2000" i="1">
                      <a:latin typeface="Symbol" panose="05050102010706020507" pitchFamily="18" charset="2"/>
                      <a:ea typeface="仿宋" panose="02010609060101010101" pitchFamily="49" charset="-122"/>
                    </a:rPr>
                    <a:t></a:t>
                  </a:r>
                  <a:r>
                    <a:rPr lang="en-US" altLang="zh-CN" sz="2000" i="1" baseline="-25000">
                      <a:latin typeface="Times New Roman" panose="02020603050405020304" pitchFamily="18" charset="0"/>
                      <a:ea typeface="仿宋" panose="02010609060101010101" pitchFamily="49" charset="-122"/>
                    </a:rPr>
                    <a:t>x</a:t>
                  </a:r>
                  <a:endParaRPr lang="en-US" altLang="zh-CN" sz="2000" b="0" i="1">
                    <a:latin typeface="Times New Roman" panose="02020603050405020304" pitchFamily="18" charset="0"/>
                    <a:ea typeface="仿宋" panose="02010609060101010101" pitchFamily="49" charset="-122"/>
                  </a:endParaRPr>
                </a:p>
              </p:txBody>
            </p:sp>
            <p:sp>
              <p:nvSpPr>
                <p:cNvPr id="50217" name="Line 52"/>
                <p:cNvSpPr>
                  <a:spLocks noChangeShapeType="1"/>
                </p:cNvSpPr>
                <p:nvPr/>
              </p:nvSpPr>
              <p:spPr bwMode="auto">
                <a:xfrm>
                  <a:off x="1392" y="2496"/>
                  <a:ext cx="48" cy="0"/>
                </a:xfrm>
                <a:prstGeom prst="line">
                  <a:avLst/>
                </a:prstGeom>
                <a:noFill/>
                <a:ln w="12700">
                  <a:solidFill>
                    <a:srgbClr val="FFFF93"/>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213" name="Group 53"/>
              <p:cNvGrpSpPr>
                <a:grpSpLocks/>
              </p:cNvGrpSpPr>
              <p:nvPr/>
            </p:nvGrpSpPr>
            <p:grpSpPr bwMode="auto">
              <a:xfrm>
                <a:off x="4176" y="2352"/>
                <a:ext cx="864" cy="233"/>
                <a:chOff x="4176" y="2352"/>
                <a:chExt cx="864" cy="233"/>
              </a:xfrm>
            </p:grpSpPr>
            <p:sp>
              <p:nvSpPr>
                <p:cNvPr id="50214" name="Text Box 54"/>
                <p:cNvSpPr txBox="1">
                  <a:spLocks noChangeArrowheads="1"/>
                </p:cNvSpPr>
                <p:nvPr/>
              </p:nvSpPr>
              <p:spPr bwMode="auto">
                <a:xfrm>
                  <a:off x="4176" y="2352"/>
                  <a:ext cx="8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50000"/>
                    </a:spcBef>
                    <a:buFontTx/>
                    <a:buNone/>
                  </a:pPr>
                  <a:r>
                    <a:rPr lang="en-US" altLang="zh-CN" sz="2000" i="1">
                      <a:latin typeface="Symbol" panose="05050102010706020507" pitchFamily="18" charset="2"/>
                      <a:ea typeface="仿宋" panose="02010609060101010101" pitchFamily="49" charset="-122"/>
                    </a:rPr>
                    <a:t> </a:t>
                  </a:r>
                  <a:r>
                    <a:rPr lang="en-US" altLang="zh-CN" sz="2000">
                      <a:latin typeface="仿宋" panose="02010609060101010101" pitchFamily="49" charset="-122"/>
                      <a:ea typeface="仿宋" panose="02010609060101010101" pitchFamily="49" charset="-122"/>
                    </a:rPr>
                    <a:t>+2.58</a:t>
                  </a:r>
                  <a:r>
                    <a:rPr lang="en-US" altLang="zh-CN" sz="2000" i="1">
                      <a:latin typeface="Symbol" panose="05050102010706020507" pitchFamily="18" charset="2"/>
                      <a:ea typeface="仿宋" panose="02010609060101010101" pitchFamily="49" charset="-122"/>
                    </a:rPr>
                    <a:t></a:t>
                  </a:r>
                  <a:r>
                    <a:rPr lang="en-US" altLang="zh-CN" sz="2000" i="1" baseline="-25000">
                      <a:latin typeface="Times New Roman" panose="02020603050405020304" pitchFamily="18" charset="0"/>
                      <a:ea typeface="仿宋" panose="02010609060101010101" pitchFamily="49" charset="-122"/>
                    </a:rPr>
                    <a:t>x</a:t>
                  </a:r>
                </a:p>
              </p:txBody>
            </p:sp>
            <p:sp>
              <p:nvSpPr>
                <p:cNvPr id="50215" name="Line 55"/>
                <p:cNvSpPr>
                  <a:spLocks noChangeShapeType="1"/>
                </p:cNvSpPr>
                <p:nvPr/>
              </p:nvSpPr>
              <p:spPr bwMode="auto">
                <a:xfrm>
                  <a:off x="4896" y="2496"/>
                  <a:ext cx="48" cy="0"/>
                </a:xfrm>
                <a:prstGeom prst="line">
                  <a:avLst/>
                </a:prstGeom>
                <a:noFill/>
                <a:ln w="12700">
                  <a:solidFill>
                    <a:srgbClr val="FFFF93"/>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50188" name="Group 56"/>
          <p:cNvGrpSpPr>
            <a:grpSpLocks/>
          </p:cNvGrpSpPr>
          <p:nvPr/>
        </p:nvGrpSpPr>
        <p:grpSpPr bwMode="auto">
          <a:xfrm>
            <a:off x="3860800" y="3482975"/>
            <a:ext cx="4673600" cy="1695450"/>
            <a:chOff x="1824" y="2174"/>
            <a:chExt cx="2208" cy="1068"/>
          </a:xfrm>
        </p:grpSpPr>
        <p:grpSp>
          <p:nvGrpSpPr>
            <p:cNvPr id="50194" name="Group 57"/>
            <p:cNvGrpSpPr>
              <a:grpSpLocks/>
            </p:cNvGrpSpPr>
            <p:nvPr/>
          </p:nvGrpSpPr>
          <p:grpSpPr bwMode="auto">
            <a:xfrm>
              <a:off x="1824" y="2174"/>
              <a:ext cx="2208" cy="1068"/>
              <a:chOff x="1824" y="2174"/>
              <a:chExt cx="2208" cy="1068"/>
            </a:xfrm>
          </p:grpSpPr>
          <p:sp>
            <p:nvSpPr>
              <p:cNvPr id="50197" name="Line 58"/>
              <p:cNvSpPr>
                <a:spLocks noChangeShapeType="1"/>
              </p:cNvSpPr>
              <p:nvPr/>
            </p:nvSpPr>
            <p:spPr bwMode="auto">
              <a:xfrm>
                <a:off x="3504"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198" name="Line 59"/>
              <p:cNvSpPr>
                <a:spLocks noChangeShapeType="1"/>
              </p:cNvSpPr>
              <p:nvPr/>
            </p:nvSpPr>
            <p:spPr bwMode="auto">
              <a:xfrm>
                <a:off x="2208"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737340" name="Rectangle 60"/>
              <p:cNvSpPr>
                <a:spLocks noChangeArrowheads="1"/>
              </p:cNvSpPr>
              <p:nvPr/>
            </p:nvSpPr>
            <p:spPr bwMode="auto">
              <a:xfrm>
                <a:off x="2160" y="2976"/>
                <a:ext cx="1433" cy="266"/>
              </a:xfrm>
              <a:prstGeom prst="rect">
                <a:avLst/>
              </a:prstGeom>
              <a:noFill/>
              <a:ln>
                <a:noFill/>
              </a:ln>
              <a:effectLst/>
            </p:spPr>
            <p:txBody>
              <a:bodyPr lIns="90488" tIns="44450" rIns="90488" bIns="44450">
                <a:spAutoFit/>
              </a:bodyPr>
              <a:lstStyle/>
              <a:p>
                <a:pPr algn="ctr">
                  <a:lnSpc>
                    <a:spcPct val="90000"/>
                  </a:lnSpc>
                  <a:spcBef>
                    <a:spcPct val="50000"/>
                  </a:spcBef>
                  <a:buFontTx/>
                  <a:buChar char="•"/>
                  <a:defRPr/>
                </a:pPr>
                <a:r>
                  <a:rPr lang="en-US" altLang="zh-CN">
                    <a:effectLst>
                      <a:outerShdw blurRad="38100" dist="38100" dir="2700000" algn="tl">
                        <a:srgbClr val="000000"/>
                      </a:outerShdw>
                    </a:effectLst>
                  </a:rPr>
                  <a:t>90%</a:t>
                </a:r>
                <a:r>
                  <a:rPr lang="zh-CN" altLang="en-US">
                    <a:effectLst>
                      <a:outerShdw blurRad="38100" dist="38100" dir="2700000" algn="tl">
                        <a:srgbClr val="000000"/>
                      </a:outerShdw>
                    </a:effectLst>
                  </a:rPr>
                  <a:t>的样本</a:t>
                </a:r>
              </a:p>
            </p:txBody>
          </p:sp>
          <p:sp>
            <p:nvSpPr>
              <p:cNvPr id="50200" name="Line 61"/>
              <p:cNvSpPr>
                <a:spLocks noChangeShapeType="1"/>
              </p:cNvSpPr>
              <p:nvPr/>
            </p:nvSpPr>
            <p:spPr bwMode="auto">
              <a:xfrm>
                <a:off x="2208" y="2592"/>
                <a:ext cx="0" cy="608"/>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201" name="Line 62"/>
              <p:cNvSpPr>
                <a:spLocks noChangeShapeType="1"/>
              </p:cNvSpPr>
              <p:nvPr/>
            </p:nvSpPr>
            <p:spPr bwMode="auto">
              <a:xfrm>
                <a:off x="3504" y="2592"/>
                <a:ext cx="0" cy="611"/>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202" name="Text Box 64"/>
              <p:cNvSpPr txBox="1">
                <a:spLocks noChangeArrowheads="1"/>
              </p:cNvSpPr>
              <p:nvPr/>
            </p:nvSpPr>
            <p:spPr bwMode="auto">
              <a:xfrm>
                <a:off x="1824" y="2352"/>
                <a:ext cx="8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50000"/>
                  </a:spcBef>
                  <a:buFontTx/>
                  <a:buNone/>
                </a:pPr>
                <a:r>
                  <a:rPr lang="en-US" altLang="zh-CN" sz="2000" i="1">
                    <a:latin typeface="Symbol" panose="05050102010706020507" pitchFamily="18" charset="2"/>
                    <a:ea typeface="仿宋" panose="02010609060101010101" pitchFamily="49" charset="-122"/>
                  </a:rPr>
                  <a:t> </a:t>
                </a:r>
                <a:r>
                  <a:rPr lang="en-US" altLang="zh-CN" sz="2000">
                    <a:latin typeface="仿宋" panose="02010609060101010101" pitchFamily="49" charset="-122"/>
                    <a:ea typeface="仿宋" panose="02010609060101010101" pitchFamily="49" charset="-122"/>
                  </a:rPr>
                  <a:t>-1.65 </a:t>
                </a:r>
                <a:r>
                  <a:rPr lang="en-US" altLang="zh-CN" sz="2000" i="1">
                    <a:latin typeface="Symbol" panose="05050102010706020507" pitchFamily="18" charset="2"/>
                    <a:ea typeface="仿宋" panose="02010609060101010101" pitchFamily="49" charset="-122"/>
                  </a:rPr>
                  <a:t></a:t>
                </a:r>
                <a:r>
                  <a:rPr lang="en-US" altLang="zh-CN" sz="2000" i="1" baseline="-25000">
                    <a:latin typeface="Times New Roman" panose="02020603050405020304" pitchFamily="18" charset="0"/>
                    <a:ea typeface="仿宋" panose="02010609060101010101" pitchFamily="49" charset="-122"/>
                  </a:rPr>
                  <a:t>x</a:t>
                </a:r>
                <a:endParaRPr lang="en-US" altLang="zh-CN" sz="2000" b="0" i="1">
                  <a:latin typeface="Times New Roman" panose="02020603050405020304" pitchFamily="18" charset="0"/>
                  <a:ea typeface="仿宋" panose="02010609060101010101" pitchFamily="49" charset="-122"/>
                </a:endParaRPr>
              </a:p>
            </p:txBody>
          </p:sp>
          <p:sp>
            <p:nvSpPr>
              <p:cNvPr id="50203" name="Text Box 67"/>
              <p:cNvSpPr txBox="1">
                <a:spLocks noChangeArrowheads="1"/>
              </p:cNvSpPr>
              <p:nvPr/>
            </p:nvSpPr>
            <p:spPr bwMode="auto">
              <a:xfrm>
                <a:off x="3168" y="2352"/>
                <a:ext cx="8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50000"/>
                  </a:spcBef>
                  <a:buFontTx/>
                  <a:buNone/>
                </a:pPr>
                <a:r>
                  <a:rPr lang="en-US" altLang="zh-CN" sz="2000" i="1">
                    <a:latin typeface="Symbol" panose="05050102010706020507" pitchFamily="18" charset="2"/>
                    <a:ea typeface="仿宋" panose="02010609060101010101" pitchFamily="49" charset="-122"/>
                  </a:rPr>
                  <a:t> </a:t>
                </a:r>
                <a:r>
                  <a:rPr lang="en-US" altLang="zh-CN" sz="2000">
                    <a:latin typeface="仿宋" panose="02010609060101010101" pitchFamily="49" charset="-122"/>
                    <a:ea typeface="仿宋" panose="02010609060101010101" pitchFamily="49" charset="-122"/>
                  </a:rPr>
                  <a:t>+1.65</a:t>
                </a:r>
                <a:r>
                  <a:rPr lang="en-US" altLang="zh-CN" sz="2000" i="1">
                    <a:latin typeface="Symbol" panose="05050102010706020507" pitchFamily="18" charset="2"/>
                    <a:ea typeface="仿宋" panose="02010609060101010101" pitchFamily="49" charset="-122"/>
                  </a:rPr>
                  <a:t></a:t>
                </a:r>
                <a:r>
                  <a:rPr lang="en-US" altLang="zh-CN" sz="2000" i="1" baseline="-25000">
                    <a:latin typeface="Times New Roman" panose="02020603050405020304" pitchFamily="18" charset="0"/>
                    <a:ea typeface="仿宋" panose="02010609060101010101" pitchFamily="49" charset="-122"/>
                  </a:rPr>
                  <a:t>x</a:t>
                </a:r>
                <a:endParaRPr lang="en-US" altLang="zh-CN" sz="2000" b="0" i="1">
                  <a:latin typeface="Times New Roman" panose="02020603050405020304" pitchFamily="18" charset="0"/>
                  <a:ea typeface="仿宋" panose="02010609060101010101" pitchFamily="49" charset="-122"/>
                </a:endParaRPr>
              </a:p>
            </p:txBody>
          </p:sp>
        </p:grpSp>
        <p:sp>
          <p:nvSpPr>
            <p:cNvPr id="50195" name="Line 69"/>
            <p:cNvSpPr>
              <a:spLocks noChangeShapeType="1"/>
            </p:cNvSpPr>
            <p:nvPr/>
          </p:nvSpPr>
          <p:spPr bwMode="auto">
            <a:xfrm flipH="1">
              <a:off x="2208" y="3120"/>
              <a:ext cx="144" cy="0"/>
            </a:xfrm>
            <a:prstGeom prst="line">
              <a:avLst/>
            </a:prstGeom>
            <a:noFill/>
            <a:ln w="28575">
              <a:solidFill>
                <a:schemeClr val="tx1"/>
              </a:solidFill>
              <a:round/>
              <a:headEnd/>
              <a:tailEnd type="triangle" w="med" len="med"/>
            </a:ln>
            <a:effectLst>
              <a:outerShdw dist="12700" dir="54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50196" name="Line 70"/>
            <p:cNvSpPr>
              <a:spLocks noChangeShapeType="1"/>
            </p:cNvSpPr>
            <p:nvPr/>
          </p:nvSpPr>
          <p:spPr bwMode="auto">
            <a:xfrm>
              <a:off x="3360" y="3120"/>
              <a:ext cx="144" cy="0"/>
            </a:xfrm>
            <a:prstGeom prst="line">
              <a:avLst/>
            </a:prstGeom>
            <a:noFill/>
            <a:ln w="28575">
              <a:solidFill>
                <a:schemeClr val="tx1"/>
              </a:solidFill>
              <a:round/>
              <a:headEnd/>
              <a:tailEnd type="triangle" w="med" len="med"/>
            </a:ln>
            <a:effectLst>
              <a:outerShdw dist="28398" dir="1593903"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50189" name="Object 71"/>
          <p:cNvGraphicFramePr>
            <a:graphicFrameLocks noChangeAspect="1"/>
          </p:cNvGraphicFramePr>
          <p:nvPr/>
        </p:nvGraphicFramePr>
        <p:xfrm>
          <a:off x="8183563" y="2012950"/>
          <a:ext cx="903287" cy="762000"/>
        </p:xfrm>
        <a:graphic>
          <a:graphicData uri="http://schemas.openxmlformats.org/presentationml/2006/ole">
            <mc:AlternateContent xmlns:mc="http://schemas.openxmlformats.org/markup-compatibility/2006">
              <mc:Choice xmlns:v="urn:schemas-microsoft-com:vml" Requires="v">
                <p:oleObj name="公式" r:id="rId3" imgW="184261" imgH="209681" progId="Equation.3">
                  <p:embed/>
                </p:oleObj>
              </mc:Choice>
              <mc:Fallback>
                <p:oleObj name="公式" r:id="rId3" imgW="184261" imgH="209681" progId="Equation.3">
                  <p:embed/>
                  <p:pic>
                    <p:nvPicPr>
                      <p:cNvPr id="0" name="Object 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563" y="2012950"/>
                        <a:ext cx="903287" cy="762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90" name="Object 72"/>
          <p:cNvGraphicFramePr>
            <a:graphicFrameLocks noChangeAspect="1"/>
          </p:cNvGraphicFramePr>
          <p:nvPr/>
        </p:nvGraphicFramePr>
        <p:xfrm>
          <a:off x="358775" y="1957388"/>
          <a:ext cx="3652838" cy="803275"/>
        </p:xfrm>
        <a:graphic>
          <a:graphicData uri="http://schemas.openxmlformats.org/presentationml/2006/ole">
            <mc:AlternateContent xmlns:mc="http://schemas.openxmlformats.org/markup-compatibility/2006">
              <mc:Choice xmlns:v="urn:schemas-microsoft-com:vml" Requires="v">
                <p:oleObj name="公式" r:id="rId5" imgW="1060586" imgH="222294" progId="Equation.3">
                  <p:embed/>
                </p:oleObj>
              </mc:Choice>
              <mc:Fallback>
                <p:oleObj name="公式" r:id="rId5" imgW="1060586" imgH="222294" progId="Equation.3">
                  <p:embed/>
                  <p:pic>
                    <p:nvPicPr>
                      <p:cNvPr id="0" name="Object 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775" y="1957388"/>
                        <a:ext cx="3652838" cy="8032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1" name="矩形 61"/>
          <p:cNvSpPr>
            <a:spLocks noChangeArrowheads="1"/>
          </p:cNvSpPr>
          <p:nvPr/>
        </p:nvSpPr>
        <p:spPr bwMode="auto">
          <a:xfrm>
            <a:off x="-136525" y="292100"/>
            <a:ext cx="56229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r>
              <a:rPr lang="en-US" altLang="zh-CN" sz="3200">
                <a:latin typeface="黑体" panose="02010609060101010101" pitchFamily="49" charset="-122"/>
                <a:ea typeface="黑体" panose="02010609060101010101" pitchFamily="49" charset="-122"/>
              </a:rPr>
              <a:t> 4.2.2</a:t>
            </a:r>
            <a:r>
              <a:rPr lang="zh-CN" altLang="en-US" sz="3200">
                <a:latin typeface="黑体" panose="02010609060101010101" pitchFamily="49" charset="-122"/>
                <a:ea typeface="黑体" panose="02010609060101010101" pitchFamily="49" charset="-122"/>
              </a:rPr>
              <a:t>点估计与区间估计</a:t>
            </a:r>
          </a:p>
        </p:txBody>
      </p:sp>
      <p:sp>
        <p:nvSpPr>
          <p:cNvPr id="50192" name="矩形 1"/>
          <p:cNvSpPr>
            <a:spLocks noChangeArrowheads="1"/>
          </p:cNvSpPr>
          <p:nvPr/>
        </p:nvSpPr>
        <p:spPr bwMode="auto">
          <a:xfrm>
            <a:off x="-15875" y="292100"/>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仿宋" panose="02010609060101010101" pitchFamily="49" charset="-122"/>
              <a:ea typeface="仿宋" panose="02010609060101010101" pitchFamily="49" charset="-122"/>
            </a:endParaRPr>
          </a:p>
        </p:txBody>
      </p:sp>
      <p:sp>
        <p:nvSpPr>
          <p:cNvPr id="50193" name="圆角矩形 6"/>
          <p:cNvSpPr>
            <a:spLocks noChangeArrowheads="1"/>
          </p:cNvSpPr>
          <p:nvPr/>
        </p:nvSpPr>
        <p:spPr bwMode="auto">
          <a:xfrm>
            <a:off x="754063" y="877888"/>
            <a:ext cx="1757362" cy="477837"/>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rPr>
              <a:t>区间估计</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pic>
        <p:nvPicPr>
          <p:cNvPr id="17410"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矩形 6"/>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endParaRPr>
          </a:p>
        </p:txBody>
      </p:sp>
      <p:sp>
        <p:nvSpPr>
          <p:cNvPr id="17412" name="文本框 8"/>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a:solidFill>
                  <a:srgbClr val="1C4885"/>
                </a:solidFill>
                <a:latin typeface="微软雅黑" panose="020B0503020204020204" pitchFamily="34" charset="-122"/>
                <a:ea typeface="微软雅黑" panose="020B0503020204020204" pitchFamily="34" charset="-122"/>
              </a:rPr>
              <a:t>1</a:t>
            </a:r>
            <a:endParaRPr lang="zh-CN" altLang="en-US" sz="34400">
              <a:solidFill>
                <a:srgbClr val="1C4885"/>
              </a:solidFill>
              <a:latin typeface="微软雅黑" panose="020B0503020204020204" pitchFamily="34" charset="-122"/>
              <a:ea typeface="微软雅黑" panose="020B0503020204020204" pitchFamily="34" charset="-122"/>
            </a:endParaRPr>
          </a:p>
        </p:txBody>
      </p:sp>
      <p:sp>
        <p:nvSpPr>
          <p:cNvPr id="17413" name="文本框 12"/>
          <p:cNvSpPr txBox="1">
            <a:spLocks noChangeArrowheads="1"/>
          </p:cNvSpPr>
          <p:nvPr/>
        </p:nvSpPr>
        <p:spPr bwMode="auto">
          <a:xfrm>
            <a:off x="2609850" y="3978275"/>
            <a:ext cx="8407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a:solidFill>
                  <a:srgbClr val="1C4885"/>
                </a:solidFill>
                <a:latin typeface="黑体" panose="02010609060101010101" pitchFamily="49" charset="-122"/>
                <a:ea typeface="黑体" panose="02010609060101010101" pitchFamily="49" charset="-122"/>
              </a:rPr>
              <a:t>抽样与抽样分布</a:t>
            </a:r>
          </a:p>
        </p:txBody>
      </p:sp>
      <p:grpSp>
        <p:nvGrpSpPr>
          <p:cNvPr id="17414" name="组合 13"/>
          <p:cNvGrpSpPr>
            <a:grpSpLocks noChangeAspect="1"/>
          </p:cNvGrpSpPr>
          <p:nvPr/>
        </p:nvGrpSpPr>
        <p:grpSpPr bwMode="auto">
          <a:xfrm>
            <a:off x="6804025" y="3178175"/>
            <a:ext cx="5578475" cy="3481388"/>
            <a:chOff x="0" y="0"/>
            <a:chExt cx="5324473" cy="3322983"/>
          </a:xfrm>
        </p:grpSpPr>
        <p:pic>
          <p:nvPicPr>
            <p:cNvPr id="17416" name="图片 14"/>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图片 15"/>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5" name="文本框 19"/>
          <p:cNvSpPr>
            <a:spLocks/>
          </p:cNvSpPr>
          <p:nvPr/>
        </p:nvSpPr>
        <p:spPr bwMode="auto">
          <a:xfrm>
            <a:off x="490538" y="4902200"/>
            <a:ext cx="2063750" cy="915988"/>
          </a:xfrm>
          <a:custGeom>
            <a:avLst/>
            <a:gdLst>
              <a:gd name="T0" fmla="*/ 687109 w 2064307"/>
              <a:gd name="T1" fmla="*/ 0 h 916126"/>
              <a:gd name="T2" fmla="*/ 1374222 w 2064307"/>
              <a:gd name="T3" fmla="*/ 0 h 916126"/>
              <a:gd name="T4" fmla="*/ 1374222 w 2064307"/>
              <a:gd name="T5" fmla="*/ 366779 h 916126"/>
              <a:gd name="T6" fmla="*/ 2057078 w 2064307"/>
              <a:gd name="T7" fmla="*/ 366779 h 916126"/>
              <a:gd name="T8" fmla="*/ 2057078 w 2064307"/>
              <a:gd name="T9" fmla="*/ 914332 h 916126"/>
              <a:gd name="T10" fmla="*/ 0 w 2064307"/>
              <a:gd name="T11" fmla="*/ 914332 h 916126"/>
              <a:gd name="T12" fmla="*/ 0 w 2064307"/>
              <a:gd name="T13" fmla="*/ 366779 h 916126"/>
              <a:gd name="T14" fmla="*/ 687109 w 2064307"/>
              <a:gd name="T15" fmla="*/ 366779 h 916126"/>
              <a:gd name="T16" fmla="*/ 687109 w 2064307"/>
              <a:gd name="T17" fmla="*/ 0 h 916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64307"/>
              <a:gd name="T28" fmla="*/ 0 h 916126"/>
              <a:gd name="T29" fmla="*/ 2064307 w 2064307"/>
              <a:gd name="T30" fmla="*/ 916126 h 9161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64307" h="916126">
                <a:moveTo>
                  <a:pt x="689525" y="0"/>
                </a:moveTo>
                <a:lnTo>
                  <a:pt x="1379051" y="0"/>
                </a:lnTo>
                <a:lnTo>
                  <a:pt x="1379051" y="367494"/>
                </a:lnTo>
                <a:lnTo>
                  <a:pt x="2064307" y="367494"/>
                </a:lnTo>
                <a:lnTo>
                  <a:pt x="2064307" y="916126"/>
                </a:lnTo>
                <a:lnTo>
                  <a:pt x="0" y="916126"/>
                </a:lnTo>
                <a:lnTo>
                  <a:pt x="0" y="367494"/>
                </a:lnTo>
                <a:lnTo>
                  <a:pt x="689525" y="367494"/>
                </a:lnTo>
                <a:lnTo>
                  <a:pt x="6895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8288"/>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52227" name="矩形 1"/>
          <p:cNvSpPr>
            <a:spLocks noChangeArrowheads="1"/>
          </p:cNvSpPr>
          <p:nvPr/>
        </p:nvSpPr>
        <p:spPr bwMode="auto">
          <a:xfrm>
            <a:off x="0" y="273050"/>
            <a:ext cx="58277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r>
              <a:rPr lang="en-US" altLang="zh-CN">
                <a:latin typeface="仿宋" panose="02010609060101010101" pitchFamily="49" charset="-122"/>
                <a:ea typeface="仿宋" panose="02010609060101010101" pitchFamily="49" charset="-122"/>
              </a:rPr>
              <a:t> </a:t>
            </a:r>
            <a:r>
              <a:rPr lang="en-US" altLang="zh-CN" sz="3200">
                <a:latin typeface="黑体" panose="02010609060101010101" pitchFamily="49" charset="-122"/>
                <a:ea typeface="黑体" panose="02010609060101010101" pitchFamily="49" charset="-122"/>
              </a:rPr>
              <a:t>4.2.2</a:t>
            </a:r>
            <a:r>
              <a:rPr lang="zh-CN" altLang="en-US" sz="3200">
                <a:latin typeface="黑体" panose="02010609060101010101" pitchFamily="49" charset="-122"/>
                <a:ea typeface="黑体" panose="02010609060101010101" pitchFamily="49" charset="-122"/>
              </a:rPr>
              <a:t>点估计与区间估计</a:t>
            </a:r>
          </a:p>
        </p:txBody>
      </p:sp>
      <p:sp>
        <p:nvSpPr>
          <p:cNvPr id="52228" name="圆角矩形 6"/>
          <p:cNvSpPr>
            <a:spLocks noChangeArrowheads="1"/>
          </p:cNvSpPr>
          <p:nvPr/>
        </p:nvSpPr>
        <p:spPr bwMode="auto">
          <a:xfrm>
            <a:off x="782638" y="903288"/>
            <a:ext cx="3332162" cy="477837"/>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rPr>
              <a:t>区间估计：置信水平</a:t>
            </a:r>
          </a:p>
        </p:txBody>
      </p:sp>
      <p:sp>
        <p:nvSpPr>
          <p:cNvPr id="4" name="矩形 3"/>
          <p:cNvSpPr/>
          <p:nvPr/>
        </p:nvSpPr>
        <p:spPr>
          <a:xfrm>
            <a:off x="671513" y="1633538"/>
            <a:ext cx="7586662" cy="1385887"/>
          </a:xfrm>
          <a:prstGeom prst="rect">
            <a:avLst/>
          </a:prstGeom>
        </p:spPr>
        <p:txBody>
          <a:bodyPr>
            <a:spAutoFit/>
          </a:bodyPr>
          <a:lstStyle/>
          <a:p>
            <a:pPr marL="609600" indent="-609600" algn="just">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定义：</a:t>
            </a:r>
            <a:r>
              <a:rPr kumimoji="1" lang="zh-CN" altLang="en-US" sz="2800" kern="0" dirty="0">
                <a:latin typeface="黑体" pitchFamily="49" charset="-122"/>
                <a:ea typeface="黑体" pitchFamily="49" charset="-122"/>
              </a:rPr>
              <a:t>将构造置信区间的步骤重复很多次，置信区间包含总体参数真值的次数所占的比例称为置信水平</a:t>
            </a:r>
            <a:endParaRPr kumimoji="1" lang="en-US" altLang="zh-CN" sz="2800" kern="0" dirty="0">
              <a:latin typeface="黑体" pitchFamily="49" charset="-122"/>
              <a:ea typeface="黑体" pitchFamily="49" charset="-122"/>
            </a:endParaRPr>
          </a:p>
        </p:txBody>
      </p:sp>
      <p:pic>
        <p:nvPicPr>
          <p:cNvPr id="5223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5813" y="2714625"/>
            <a:ext cx="3203575"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8" name="矩形 7"/>
          <p:cNvSpPr/>
          <p:nvPr/>
        </p:nvSpPr>
        <p:spPr>
          <a:xfrm>
            <a:off x="674688" y="3101975"/>
            <a:ext cx="7445375" cy="1016000"/>
          </a:xfrm>
          <a:prstGeom prst="rect">
            <a:avLst/>
          </a:prstGeom>
        </p:spPr>
        <p:txBody>
          <a:bodyPr>
            <a:spAutoFit/>
          </a:bodyPr>
          <a:lstStyle/>
          <a:p>
            <a:pPr marL="609600" indent="-609600" algn="just">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表示：</a:t>
            </a:r>
            <a:r>
              <a:rPr kumimoji="1" lang="en-US" altLang="zh-CN" sz="2800" kern="0" dirty="0"/>
              <a:t>1-</a:t>
            </a:r>
            <a:r>
              <a:rPr kumimoji="1" lang="en-US" altLang="zh-CN" sz="3200" b="0" i="1" kern="0" dirty="0">
                <a:latin typeface="Symbol" pitchFamily="18" charset="2"/>
                <a:ea typeface="宋体"/>
              </a:rPr>
              <a:t></a:t>
            </a:r>
            <a:r>
              <a:rPr kumimoji="1" lang="en-US" altLang="zh-CN" sz="2800" kern="0" dirty="0"/>
              <a:t> </a:t>
            </a:r>
            <a:r>
              <a:rPr kumimoji="1" lang="zh-CN" altLang="en-US" sz="2800" kern="0" dirty="0">
                <a:latin typeface="黑体" pitchFamily="49" charset="-122"/>
                <a:ea typeface="黑体" pitchFamily="49" charset="-122"/>
              </a:rPr>
              <a:t>，</a:t>
            </a:r>
            <a:r>
              <a:rPr kumimoji="1" lang="en-US" altLang="zh-CN" sz="3200" b="0" i="1" kern="0" dirty="0">
                <a:latin typeface="Symbol" pitchFamily="18" charset="2"/>
                <a:ea typeface="宋体"/>
              </a:rPr>
              <a:t></a:t>
            </a:r>
            <a:r>
              <a:rPr kumimoji="1" lang="zh-CN" altLang="en-US" sz="2800" kern="0" dirty="0">
                <a:latin typeface="黑体" pitchFamily="49" charset="-122"/>
                <a:ea typeface="黑体" pitchFamily="49" charset="-122"/>
              </a:rPr>
              <a:t>为是总体参数未在区间内的比例</a:t>
            </a:r>
            <a:endParaRPr kumimoji="1" lang="en-US" altLang="zh-CN" sz="2800" kern="0" dirty="0">
              <a:latin typeface="黑体" pitchFamily="49" charset="-122"/>
              <a:ea typeface="黑体" pitchFamily="49" charset="-122"/>
            </a:endParaRPr>
          </a:p>
        </p:txBody>
      </p:sp>
      <p:sp>
        <p:nvSpPr>
          <p:cNvPr id="9" name="矩形 8"/>
          <p:cNvSpPr/>
          <p:nvPr/>
        </p:nvSpPr>
        <p:spPr>
          <a:xfrm>
            <a:off x="668338" y="4440238"/>
            <a:ext cx="7654925" cy="1014412"/>
          </a:xfrm>
          <a:prstGeom prst="rect">
            <a:avLst/>
          </a:prstGeom>
        </p:spPr>
        <p:txBody>
          <a:bodyPr>
            <a:spAutoFit/>
          </a:bodyPr>
          <a:lstStyle/>
          <a:p>
            <a:pPr marL="609600" indent="-609600" algn="just">
              <a:spcBef>
                <a:spcPct val="33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例如：</a:t>
            </a:r>
            <a:r>
              <a:rPr kumimoji="1" lang="zh-CN" altLang="en-US" sz="2800" kern="0" dirty="0">
                <a:latin typeface="黑体" pitchFamily="49" charset="-122"/>
                <a:ea typeface="黑体" pitchFamily="49" charset="-122"/>
              </a:rPr>
              <a:t>常用的置信水平有 </a:t>
            </a:r>
            <a:r>
              <a:rPr kumimoji="1" lang="en-US" altLang="zh-CN" sz="2800" kern="0" dirty="0">
                <a:latin typeface="黑体" pitchFamily="49" charset="-122"/>
                <a:ea typeface="黑体" pitchFamily="49" charset="-122"/>
              </a:rPr>
              <a:t>99%, 95%, 90%</a:t>
            </a:r>
            <a:r>
              <a:rPr kumimoji="1" lang="zh-CN" altLang="en-US" sz="2800" kern="0" dirty="0">
                <a:latin typeface="黑体" pitchFamily="49" charset="-122"/>
                <a:ea typeface="黑体" pitchFamily="49" charset="-122"/>
              </a:rPr>
              <a:t>，相应的</a:t>
            </a:r>
            <a:r>
              <a:rPr kumimoji="1" lang="en-US" altLang="zh-CN" sz="3200" b="0" i="1" kern="0" dirty="0">
                <a:latin typeface="Symbol" pitchFamily="18" charset="2"/>
                <a:ea typeface="宋体"/>
              </a:rPr>
              <a:t></a:t>
            </a:r>
            <a:r>
              <a:rPr kumimoji="1" lang="zh-CN" altLang="en-US" sz="2800" kern="0" dirty="0">
                <a:latin typeface="黑体" pitchFamily="49" charset="-122"/>
                <a:ea typeface="黑体" pitchFamily="49" charset="-122"/>
              </a:rPr>
              <a:t>为</a:t>
            </a:r>
            <a:r>
              <a:rPr kumimoji="1" lang="en-US" altLang="zh-CN" sz="2800" kern="0" dirty="0">
                <a:latin typeface="黑体" pitchFamily="49" charset="-122"/>
                <a:ea typeface="黑体" pitchFamily="49" charset="-122"/>
              </a:rPr>
              <a:t>0.01</a:t>
            </a:r>
            <a:r>
              <a:rPr kumimoji="1" lang="zh-CN" altLang="en-US" sz="2800" kern="0" dirty="0">
                <a:latin typeface="黑体" pitchFamily="49" charset="-122"/>
                <a:ea typeface="黑体" pitchFamily="49" charset="-122"/>
              </a:rPr>
              <a:t>，</a:t>
            </a:r>
            <a:r>
              <a:rPr kumimoji="1" lang="en-US" altLang="zh-CN" sz="2800" kern="0" dirty="0">
                <a:latin typeface="黑体" pitchFamily="49" charset="-122"/>
                <a:ea typeface="黑体" pitchFamily="49" charset="-122"/>
              </a:rPr>
              <a:t>0.05</a:t>
            </a:r>
            <a:r>
              <a:rPr kumimoji="1" lang="zh-CN" altLang="en-US" sz="2800" kern="0" dirty="0">
                <a:latin typeface="黑体" pitchFamily="49" charset="-122"/>
                <a:ea typeface="黑体" pitchFamily="49" charset="-122"/>
              </a:rPr>
              <a:t>，</a:t>
            </a:r>
            <a:r>
              <a:rPr kumimoji="1" lang="en-US" altLang="zh-CN" sz="2800" kern="0" dirty="0">
                <a:latin typeface="黑体" pitchFamily="49" charset="-122"/>
                <a:ea typeface="黑体" pitchFamily="49" charset="-122"/>
              </a:rPr>
              <a:t>0.10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8288"/>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54275" name="矩形 1"/>
          <p:cNvSpPr>
            <a:spLocks noChangeArrowheads="1"/>
          </p:cNvSpPr>
          <p:nvPr/>
        </p:nvSpPr>
        <p:spPr bwMode="auto">
          <a:xfrm>
            <a:off x="0" y="254000"/>
            <a:ext cx="63785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r>
              <a:rPr lang="en-US" altLang="zh-CN">
                <a:latin typeface="仿宋" panose="02010609060101010101" pitchFamily="49" charset="-122"/>
                <a:ea typeface="仿宋" panose="02010609060101010101" pitchFamily="49" charset="-122"/>
              </a:rPr>
              <a:t> </a:t>
            </a:r>
            <a:r>
              <a:rPr lang="en-US" altLang="zh-CN" sz="3200">
                <a:latin typeface="黑体" panose="02010609060101010101" pitchFamily="49" charset="-122"/>
                <a:ea typeface="黑体" panose="02010609060101010101" pitchFamily="49" charset="-122"/>
              </a:rPr>
              <a:t>4.2.2 </a:t>
            </a:r>
            <a:r>
              <a:rPr lang="zh-CN" altLang="en-US" sz="3200">
                <a:latin typeface="黑体" panose="02010609060101010101" pitchFamily="49" charset="-122"/>
                <a:ea typeface="黑体" panose="02010609060101010101" pitchFamily="49" charset="-122"/>
              </a:rPr>
              <a:t>点估计与区间估计</a:t>
            </a:r>
          </a:p>
        </p:txBody>
      </p:sp>
      <p:sp>
        <p:nvSpPr>
          <p:cNvPr id="54276" name="圆角矩形 6"/>
          <p:cNvSpPr>
            <a:spLocks noChangeArrowheads="1"/>
          </p:cNvSpPr>
          <p:nvPr/>
        </p:nvSpPr>
        <p:spPr bwMode="auto">
          <a:xfrm>
            <a:off x="614363" y="912813"/>
            <a:ext cx="3416300" cy="477837"/>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rPr>
              <a:t>区间估计：置信区间</a:t>
            </a:r>
          </a:p>
        </p:txBody>
      </p:sp>
      <p:pic>
        <p:nvPicPr>
          <p:cNvPr id="5427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1825" y="1344613"/>
            <a:ext cx="2422525"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3" name="矩形 2"/>
          <p:cNvSpPr/>
          <p:nvPr/>
        </p:nvSpPr>
        <p:spPr>
          <a:xfrm>
            <a:off x="658813" y="1609725"/>
            <a:ext cx="8475662" cy="868363"/>
          </a:xfrm>
          <a:prstGeom prst="rect">
            <a:avLst/>
          </a:prstGeom>
        </p:spPr>
        <p:txBody>
          <a:bodyPr>
            <a:spAutoFit/>
          </a:bodyPr>
          <a:lstStyle/>
          <a:p>
            <a:pPr marL="609600" indent="-609600">
              <a:lnSpc>
                <a:spcPct val="90000"/>
              </a:lnSpc>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定义：</a:t>
            </a:r>
            <a:r>
              <a:rPr kumimoji="1" lang="zh-CN" altLang="en-US" sz="2800" kern="0" dirty="0">
                <a:latin typeface="黑体" pitchFamily="49" charset="-122"/>
                <a:ea typeface="黑体" pitchFamily="49" charset="-122"/>
              </a:rPr>
              <a:t>由样本统计量所构造的总体参数的估计区间称为</a:t>
            </a:r>
            <a:r>
              <a:rPr kumimoji="1" lang="zh-CN" altLang="en-US" sz="2800" kern="0" dirty="0">
                <a:solidFill>
                  <a:srgbClr val="0070C0"/>
                </a:solidFill>
                <a:latin typeface="黑体" pitchFamily="49" charset="-122"/>
                <a:ea typeface="黑体" pitchFamily="49" charset="-122"/>
              </a:rPr>
              <a:t>置信区间</a:t>
            </a:r>
          </a:p>
        </p:txBody>
      </p:sp>
      <p:sp>
        <p:nvSpPr>
          <p:cNvPr id="8" name="矩形 7"/>
          <p:cNvSpPr/>
          <p:nvPr/>
        </p:nvSpPr>
        <p:spPr>
          <a:xfrm>
            <a:off x="673100" y="2776538"/>
            <a:ext cx="8518525" cy="2733675"/>
          </a:xfrm>
          <a:prstGeom prst="rect">
            <a:avLst/>
          </a:prstGeom>
        </p:spPr>
        <p:txBody>
          <a:bodyPr>
            <a:spAutoFit/>
          </a:bodyPr>
          <a:lstStyle/>
          <a:p>
            <a:pPr marL="609600" indent="-609600">
              <a:lnSpc>
                <a:spcPct val="90000"/>
              </a:lnSpc>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注意：</a:t>
            </a:r>
            <a:r>
              <a:rPr kumimoji="1" lang="zh-CN" altLang="en-US" sz="2800" kern="0" dirty="0">
                <a:latin typeface="黑体" pitchFamily="49" charset="-122"/>
                <a:ea typeface="黑体" pitchFamily="49" charset="-122"/>
              </a:rPr>
              <a:t>用一个具体的样本所构造的区间是一个特定的区间，我们无法知道这个样本所产生的区间是否包含总体参数的真值</a:t>
            </a:r>
          </a:p>
          <a:p>
            <a:pPr marL="1219200" lvl="1" indent="-533400">
              <a:lnSpc>
                <a:spcPct val="90000"/>
              </a:lnSpc>
              <a:spcBef>
                <a:spcPct val="20000"/>
              </a:spcBef>
              <a:buClr>
                <a:srgbClr val="FE9B03"/>
              </a:buClr>
              <a:buSzPct val="65000"/>
              <a:buFont typeface="Wingdings" pitchFamily="2" charset="2"/>
              <a:buChar char="n"/>
              <a:defRPr/>
            </a:pPr>
            <a:r>
              <a:rPr kumimoji="1" lang="zh-CN" altLang="en-US" kern="0" dirty="0">
                <a:solidFill>
                  <a:srgbClr val="00B050"/>
                </a:solidFill>
                <a:latin typeface="黑体" pitchFamily="49" charset="-122"/>
                <a:ea typeface="黑体" pitchFamily="49" charset="-122"/>
              </a:rPr>
              <a:t>我们只能是希望这个区间是大量包含总体参数真值的区间中的一个，但它也可能是少数几个不包含参数真值的区间中的一个</a:t>
            </a:r>
          </a:p>
          <a:p>
            <a:pPr marL="1219200" lvl="1" indent="-533400">
              <a:lnSpc>
                <a:spcPct val="90000"/>
              </a:lnSpc>
              <a:spcBef>
                <a:spcPct val="20000"/>
              </a:spcBef>
              <a:buClr>
                <a:srgbClr val="FE9B03"/>
              </a:buClr>
              <a:buSzPct val="65000"/>
              <a:buFont typeface="Wingdings" pitchFamily="2" charset="2"/>
              <a:buChar char="n"/>
              <a:defRPr/>
            </a:pPr>
            <a:r>
              <a:rPr kumimoji="1" lang="zh-CN" altLang="en-US" kern="0" dirty="0">
                <a:solidFill>
                  <a:srgbClr val="00B050"/>
                </a:solidFill>
                <a:latin typeface="黑体" pitchFamily="49" charset="-122"/>
                <a:ea typeface="黑体" pitchFamily="49" charset="-122"/>
              </a:rPr>
              <a:t>总体参数以一定的概率落在这一区间的表述是错误的</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8288"/>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56323" name="矩形 1"/>
          <p:cNvSpPr>
            <a:spLocks noChangeArrowheads="1"/>
          </p:cNvSpPr>
          <p:nvPr/>
        </p:nvSpPr>
        <p:spPr bwMode="auto">
          <a:xfrm>
            <a:off x="149225" y="254000"/>
            <a:ext cx="52165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r>
              <a:rPr lang="en-US" altLang="zh-CN" sz="3200">
                <a:latin typeface="黑体" panose="02010609060101010101" pitchFamily="49" charset="-122"/>
                <a:ea typeface="黑体" panose="02010609060101010101" pitchFamily="49" charset="-122"/>
              </a:rPr>
              <a:t> 4.2.2</a:t>
            </a:r>
            <a:r>
              <a:rPr lang="zh-CN" altLang="en-US" sz="3200">
                <a:latin typeface="黑体" panose="02010609060101010101" pitchFamily="49" charset="-122"/>
                <a:ea typeface="黑体" panose="02010609060101010101" pitchFamily="49" charset="-122"/>
              </a:rPr>
              <a:t>点估计与区间估计</a:t>
            </a:r>
          </a:p>
        </p:txBody>
      </p:sp>
      <p:sp>
        <p:nvSpPr>
          <p:cNvPr id="56324" name="圆角矩形 6"/>
          <p:cNvSpPr>
            <a:spLocks noChangeArrowheads="1"/>
          </p:cNvSpPr>
          <p:nvPr/>
        </p:nvSpPr>
        <p:spPr bwMode="auto">
          <a:xfrm>
            <a:off x="782638" y="1109663"/>
            <a:ext cx="4722812" cy="477837"/>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rPr>
              <a:t>区间估计：区间宽度影响因素</a:t>
            </a:r>
          </a:p>
        </p:txBody>
      </p:sp>
      <p:pic>
        <p:nvPicPr>
          <p:cNvPr id="563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388" y="419100"/>
            <a:ext cx="3203575"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4" name="矩形 3"/>
          <p:cNvSpPr/>
          <p:nvPr/>
        </p:nvSpPr>
        <p:spPr>
          <a:xfrm>
            <a:off x="971550" y="1989138"/>
            <a:ext cx="6096000" cy="584200"/>
          </a:xfrm>
          <a:prstGeom prst="rect">
            <a:avLst/>
          </a:prstGeom>
        </p:spPr>
        <p:txBody>
          <a:bodyPr>
            <a:spAutoFit/>
          </a:bodyPr>
          <a:lstStyle/>
          <a:p>
            <a:pPr marL="609600" indent="-609600">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总体离散程度</a:t>
            </a:r>
            <a:r>
              <a:rPr kumimoji="1" lang="zh-CN" altLang="en-US" sz="2800" kern="0" dirty="0">
                <a:solidFill>
                  <a:srgbClr val="FF0000"/>
                </a:solidFill>
              </a:rPr>
              <a:t>：</a:t>
            </a:r>
            <a:r>
              <a:rPr kumimoji="1" lang="zh-CN" altLang="en-US" sz="3200" b="0" i="1" kern="0" dirty="0">
                <a:latin typeface="Symbol" pitchFamily="18" charset="2"/>
                <a:ea typeface="宋体"/>
              </a:rPr>
              <a:t></a:t>
            </a:r>
            <a:endParaRPr kumimoji="1" lang="zh-CN" altLang="en-US" sz="2800" kern="0" dirty="0"/>
          </a:p>
        </p:txBody>
      </p:sp>
      <p:graphicFrame>
        <p:nvGraphicFramePr>
          <p:cNvPr id="10242" name="对象 5">
            <a:hlinkClick r:id="" action="ppaction://ole?verb=0"/>
          </p:cNvPr>
          <p:cNvGraphicFramePr>
            <a:graphicFrameLocks/>
          </p:cNvGraphicFramePr>
          <p:nvPr/>
        </p:nvGraphicFramePr>
        <p:xfrm>
          <a:off x="3598863" y="3051175"/>
          <a:ext cx="1946275" cy="911225"/>
        </p:xfrm>
        <a:graphic>
          <a:graphicData uri="http://schemas.openxmlformats.org/presentationml/2006/ole">
            <mc:AlternateContent xmlns:mc="http://schemas.openxmlformats.org/markup-compatibility/2006">
              <mc:Choice xmlns:v="urn:schemas-microsoft-com:vml" Requires="v">
                <p:oleObj name="Equation" r:id="rId5" imgW="666812" imgH="425275" progId="Equation.DSMT4">
                  <p:embed/>
                </p:oleObj>
              </mc:Choice>
              <mc:Fallback>
                <p:oleObj name="Equation" r:id="rId5" imgW="666812" imgH="425275" progId="Equation.DSMT4">
                  <p:embed/>
                  <p:pic>
                    <p:nvPicPr>
                      <p:cNvPr id="0" name="对象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8863" y="3051175"/>
                        <a:ext cx="1946275" cy="9112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984250" y="4408488"/>
            <a:ext cx="6862763" cy="585787"/>
          </a:xfrm>
          <a:prstGeom prst="rect">
            <a:avLst/>
          </a:prstGeom>
        </p:spPr>
        <p:txBody>
          <a:bodyPr>
            <a:spAutoFit/>
          </a:bodyPr>
          <a:lstStyle/>
          <a:p>
            <a:pPr marL="609600" indent="-609600">
              <a:spcBef>
                <a:spcPct val="33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置信水平： </a:t>
            </a:r>
            <a:r>
              <a:rPr kumimoji="1" lang="en-US" altLang="zh-CN" sz="2800" kern="0" dirty="0"/>
              <a:t>(1 - </a:t>
            </a:r>
            <a:r>
              <a:rPr kumimoji="1" lang="zh-CN" altLang="en-US" sz="3200" b="0" i="1" kern="0" dirty="0">
                <a:solidFill>
                  <a:srgbClr val="000000"/>
                </a:solidFill>
                <a:latin typeface="Symbol" pitchFamily="18" charset="2"/>
                <a:ea typeface="宋体"/>
                <a:sym typeface="Symbol"/>
              </a:rPr>
              <a:t></a:t>
            </a:r>
            <a:r>
              <a:rPr kumimoji="1" lang="en-US" altLang="zh-CN" sz="2800" kern="0" dirty="0"/>
              <a:t>)</a:t>
            </a:r>
            <a:r>
              <a:rPr kumimoji="1" lang="zh-CN" altLang="en-US" sz="2800" kern="0" dirty="0"/>
              <a:t>，</a:t>
            </a:r>
            <a:r>
              <a:rPr kumimoji="1" lang="zh-CN" altLang="en-US" sz="2800" kern="0" dirty="0">
                <a:latin typeface="黑体" pitchFamily="49" charset="-122"/>
                <a:ea typeface="黑体" pitchFamily="49" charset="-122"/>
              </a:rPr>
              <a:t>影响 </a:t>
            </a:r>
            <a:r>
              <a:rPr kumimoji="1" lang="en-US" altLang="zh-CN" sz="2800" kern="0" dirty="0">
                <a:latin typeface="黑体" pitchFamily="49" charset="-122"/>
                <a:ea typeface="黑体" pitchFamily="49" charset="-122"/>
              </a:rPr>
              <a:t>z </a:t>
            </a:r>
            <a:r>
              <a:rPr kumimoji="1" lang="zh-CN" altLang="en-US" sz="2800" kern="0" dirty="0">
                <a:latin typeface="黑体" pitchFamily="49" charset="-122"/>
                <a:ea typeface="黑体" pitchFamily="49" charset="-122"/>
              </a:rPr>
              <a:t>的大小</a:t>
            </a:r>
          </a:p>
        </p:txBody>
      </p:sp>
      <p:sp>
        <p:nvSpPr>
          <p:cNvPr id="10" name="矩形 9"/>
          <p:cNvSpPr/>
          <p:nvPr/>
        </p:nvSpPr>
        <p:spPr>
          <a:xfrm>
            <a:off x="987425" y="3179763"/>
            <a:ext cx="6096000" cy="523875"/>
          </a:xfrm>
          <a:prstGeom prst="rect">
            <a:avLst/>
          </a:prstGeom>
        </p:spPr>
        <p:txBody>
          <a:bodyPr>
            <a:spAutoFit/>
          </a:bodyPr>
          <a:lstStyle/>
          <a:p>
            <a:pPr marL="609600" indent="-609600">
              <a:spcBef>
                <a:spcPct val="33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样本容量：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animEffect transition="in" filter="blinds(horizontal)">
                                      <p:cBhvr>
                                        <p:cTn id="17" dur="500"/>
                                        <p:tgtEl>
                                          <p:spTgt spid="102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pic>
        <p:nvPicPr>
          <p:cNvPr id="58370"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425" y="923925"/>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矩形 6"/>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endParaRPr>
          </a:p>
        </p:txBody>
      </p:sp>
      <p:sp>
        <p:nvSpPr>
          <p:cNvPr id="58372" name="文本框 8"/>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a:solidFill>
                  <a:srgbClr val="1C4885"/>
                </a:solidFill>
                <a:latin typeface="微软雅黑" panose="020B0503020204020204" pitchFamily="34" charset="-122"/>
                <a:ea typeface="微软雅黑" panose="020B0503020204020204" pitchFamily="34" charset="-122"/>
              </a:rPr>
              <a:t>3</a:t>
            </a:r>
            <a:endParaRPr lang="zh-CN" altLang="en-US" sz="34400">
              <a:solidFill>
                <a:srgbClr val="1C4885"/>
              </a:solidFill>
              <a:latin typeface="微软雅黑" panose="020B0503020204020204" pitchFamily="34" charset="-122"/>
              <a:ea typeface="微软雅黑" panose="020B0503020204020204" pitchFamily="34" charset="-122"/>
            </a:endParaRPr>
          </a:p>
        </p:txBody>
      </p:sp>
      <p:sp>
        <p:nvSpPr>
          <p:cNvPr id="58373" name="文本框 12"/>
          <p:cNvSpPr txBox="1">
            <a:spLocks noChangeArrowheads="1"/>
          </p:cNvSpPr>
          <p:nvPr/>
        </p:nvSpPr>
        <p:spPr bwMode="auto">
          <a:xfrm>
            <a:off x="2511425" y="4122738"/>
            <a:ext cx="82438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a:solidFill>
                  <a:srgbClr val="1C4885"/>
                </a:solidFill>
                <a:latin typeface="黑体" panose="02010609060101010101" pitchFamily="49" charset="-122"/>
                <a:ea typeface="黑体" panose="02010609060101010101" pitchFamily="49" charset="-122"/>
              </a:rPr>
              <a:t>总体均值的区间估计</a:t>
            </a:r>
          </a:p>
        </p:txBody>
      </p:sp>
      <p:grpSp>
        <p:nvGrpSpPr>
          <p:cNvPr id="58374" name="组合 13"/>
          <p:cNvGrpSpPr>
            <a:grpSpLocks noChangeAspect="1"/>
          </p:cNvGrpSpPr>
          <p:nvPr/>
        </p:nvGrpSpPr>
        <p:grpSpPr bwMode="auto">
          <a:xfrm>
            <a:off x="6804025" y="3178175"/>
            <a:ext cx="5578475" cy="3481388"/>
            <a:chOff x="0" y="0"/>
            <a:chExt cx="5324473" cy="3322983"/>
          </a:xfrm>
        </p:grpSpPr>
        <p:sp>
          <p:nvSpPr>
            <p:cNvPr id="58376" name="图片 14"/>
            <p:cNvSpPr>
              <a:spLocks noChangeAspect="1" noChangeArrowheads="1"/>
            </p:cNvSpPr>
            <p:nvPr/>
          </p:nvSpPr>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仿宋" panose="02010609060101010101" pitchFamily="49" charset="-122"/>
                  <a:ea typeface="仿宋" panose="02010609060101010101" pitchFamily="49" charset="-122"/>
                </a:defRPr>
              </a:lvl1pPr>
              <a:lvl2pPr marL="742950" indent="-285750">
                <a:defRPr sz="2400" b="1">
                  <a:solidFill>
                    <a:schemeClr val="tx1"/>
                  </a:solidFill>
                  <a:latin typeface="仿宋" panose="02010609060101010101" pitchFamily="49" charset="-122"/>
                  <a:ea typeface="仿宋" panose="02010609060101010101" pitchFamily="49" charset="-122"/>
                </a:defRPr>
              </a:lvl2pPr>
              <a:lvl3pPr marL="1143000" indent="-228600">
                <a:defRPr sz="2400" b="1">
                  <a:solidFill>
                    <a:schemeClr val="tx1"/>
                  </a:solidFill>
                  <a:latin typeface="仿宋" panose="02010609060101010101" pitchFamily="49" charset="-122"/>
                  <a:ea typeface="仿宋" panose="02010609060101010101" pitchFamily="49" charset="-122"/>
                </a:defRPr>
              </a:lvl3pPr>
              <a:lvl4pPr marL="1600200" indent="-228600">
                <a:defRPr sz="2400" b="1">
                  <a:solidFill>
                    <a:schemeClr val="tx1"/>
                  </a:solidFill>
                  <a:latin typeface="仿宋" panose="02010609060101010101" pitchFamily="49" charset="-122"/>
                  <a:ea typeface="仿宋" panose="02010609060101010101" pitchFamily="49" charset="-122"/>
                </a:defRPr>
              </a:lvl4pPr>
              <a:lvl5pPr marL="2057400" indent="-228600">
                <a:defRPr sz="2400" b="1">
                  <a:solidFill>
                    <a:schemeClr val="tx1"/>
                  </a:solidFill>
                  <a:latin typeface="仿宋" panose="02010609060101010101" pitchFamily="49" charset="-122"/>
                  <a:ea typeface="仿宋" panose="02010609060101010101" pitchFamily="49" charset="-122"/>
                </a:defRPr>
              </a:lvl5pPr>
              <a:lvl6pPr marL="25146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6pPr>
              <a:lvl7pPr marL="29718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7pPr>
              <a:lvl8pPr marL="34290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8pPr>
              <a:lvl9pPr marL="3886200" indent="-228600" eaLnBrk="0" fontAlgn="base" hangingPunct="0">
                <a:spcBef>
                  <a:spcPct val="0"/>
                </a:spcBef>
                <a:spcAft>
                  <a:spcPct val="0"/>
                </a:spcAft>
                <a:defRPr sz="2400" b="1">
                  <a:solidFill>
                    <a:schemeClr val="tx1"/>
                  </a:solidFill>
                  <a:latin typeface="仿宋" panose="02010609060101010101" pitchFamily="49" charset="-122"/>
                  <a:ea typeface="仿宋" panose="02010609060101010101" pitchFamily="49" charset="-122"/>
                </a:defRPr>
              </a:lvl9pPr>
            </a:lstStyle>
            <a:p>
              <a:endParaRPr lang="zh-CN" altLang="en-US"/>
            </a:p>
          </p:txBody>
        </p:sp>
        <p:pic>
          <p:nvPicPr>
            <p:cNvPr id="58377" name="图片 15"/>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375" name="文本框 18"/>
          <p:cNvSpPr>
            <a:spLocks/>
          </p:cNvSpPr>
          <p:nvPr/>
        </p:nvSpPr>
        <p:spPr bwMode="auto">
          <a:xfrm>
            <a:off x="428625" y="4899025"/>
            <a:ext cx="2082800" cy="976313"/>
          </a:xfrm>
          <a:custGeom>
            <a:avLst/>
            <a:gdLst>
              <a:gd name="T0" fmla="*/ 1374260 w 2083287"/>
              <a:gd name="T1" fmla="*/ 0 h 976698"/>
              <a:gd name="T2" fmla="*/ 2076964 w 2083287"/>
              <a:gd name="T3" fmla="*/ 0 h 976698"/>
              <a:gd name="T4" fmla="*/ 2057844 w 2083287"/>
              <a:gd name="T5" fmla="*/ 197433 h 976698"/>
              <a:gd name="T6" fmla="*/ 1735609 w 2083287"/>
              <a:gd name="T7" fmla="*/ 708349 h 976698"/>
              <a:gd name="T8" fmla="*/ 819384 w 2083287"/>
              <a:gd name="T9" fmla="*/ 971705 h 976698"/>
              <a:gd name="T10" fmla="*/ 0 w 2083287"/>
              <a:gd name="T11" fmla="*/ 803923 h 976698"/>
              <a:gd name="T12" fmla="*/ 0 w 2083287"/>
              <a:gd name="T13" fmla="*/ 198628 h 976698"/>
              <a:gd name="T14" fmla="*/ 770437 w 2083287"/>
              <a:gd name="T15" fmla="*/ 444993 h 976698"/>
              <a:gd name="T16" fmla="*/ 1213118 w 2083287"/>
              <a:gd name="T17" fmla="*/ 321812 h 976698"/>
              <a:gd name="T18" fmla="*/ 1366752 w 2083287"/>
              <a:gd name="T19" fmla="*/ 78498 h 976698"/>
              <a:gd name="T20" fmla="*/ 1374260 w 2083287"/>
              <a:gd name="T21" fmla="*/ 0 h 976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3287"/>
              <a:gd name="T34" fmla="*/ 0 h 976698"/>
              <a:gd name="T35" fmla="*/ 2083287 w 2083287"/>
              <a:gd name="T36" fmla="*/ 976698 h 9766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3287" h="976698">
                <a:moveTo>
                  <a:pt x="1378441" y="0"/>
                </a:moveTo>
                <a:lnTo>
                  <a:pt x="2083287" y="0"/>
                </a:lnTo>
                <a:lnTo>
                  <a:pt x="2064107" y="198447"/>
                </a:lnTo>
                <a:cubicBezTo>
                  <a:pt x="2021012" y="408454"/>
                  <a:pt x="1913273" y="579634"/>
                  <a:pt x="1740892" y="711989"/>
                </a:cubicBezTo>
                <a:cubicBezTo>
                  <a:pt x="1511050" y="888462"/>
                  <a:pt x="1204713" y="976698"/>
                  <a:pt x="821880" y="976698"/>
                </a:cubicBezTo>
                <a:cubicBezTo>
                  <a:pt x="481743" y="976698"/>
                  <a:pt x="207783" y="920483"/>
                  <a:pt x="0" y="808053"/>
                </a:cubicBezTo>
                <a:lnTo>
                  <a:pt x="0" y="199648"/>
                </a:lnTo>
                <a:cubicBezTo>
                  <a:pt x="220592" y="364736"/>
                  <a:pt x="478185" y="447280"/>
                  <a:pt x="772781" y="447280"/>
                </a:cubicBezTo>
                <a:cubicBezTo>
                  <a:pt x="959216" y="447280"/>
                  <a:pt x="1107226" y="406008"/>
                  <a:pt x="1216810" y="323464"/>
                </a:cubicBezTo>
                <a:cubicBezTo>
                  <a:pt x="1298998" y="261556"/>
                  <a:pt x="1350365" y="180035"/>
                  <a:pt x="1370912" y="78901"/>
                </a:cubicBezTo>
                <a:lnTo>
                  <a:pt x="13784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文本框 10"/>
          <p:cNvSpPr txBox="1">
            <a:spLocks noChangeArrowheads="1"/>
          </p:cNvSpPr>
          <p:nvPr/>
        </p:nvSpPr>
        <p:spPr bwMode="auto">
          <a:xfrm>
            <a:off x="174625" y="220663"/>
            <a:ext cx="5354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a:latin typeface="黑体" panose="02010609060101010101" pitchFamily="49" charset="-122"/>
                <a:ea typeface="黑体" panose="02010609060101010101" pitchFamily="49" charset="-122"/>
              </a:rPr>
              <a:t>4.3 </a:t>
            </a:r>
            <a:r>
              <a:rPr lang="zh-CN" altLang="en-US" sz="3200">
                <a:latin typeface="黑体" panose="02010609060101010101" pitchFamily="49" charset="-122"/>
                <a:ea typeface="黑体" panose="02010609060101010101" pitchFamily="49" charset="-122"/>
              </a:rPr>
              <a:t>总体均值的区间估计</a:t>
            </a:r>
          </a:p>
        </p:txBody>
      </p:sp>
      <p:sp>
        <p:nvSpPr>
          <p:cNvPr id="59395"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b="0">
              <a:solidFill>
                <a:srgbClr val="FFFFFF"/>
              </a:solidFill>
              <a:latin typeface="仿宋" panose="02010609060101010101" pitchFamily="49" charset="-122"/>
              <a:ea typeface="仿宋" panose="02010609060101010101" pitchFamily="49" charset="-122"/>
            </a:endParaRPr>
          </a:p>
        </p:txBody>
      </p:sp>
      <p:pic>
        <p:nvPicPr>
          <p:cNvPr id="59396"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b="2007"/>
          <a:stretch>
            <a:fillRect/>
          </a:stretch>
        </p:blipFill>
        <p:spPr bwMode="auto">
          <a:xfrm>
            <a:off x="8113713" y="161925"/>
            <a:ext cx="34925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Rectangle 5"/>
          <p:cNvSpPr>
            <a:spLocks noChangeArrowheads="1"/>
          </p:cNvSpPr>
          <p:nvPr/>
        </p:nvSpPr>
        <p:spPr bwMode="auto">
          <a:xfrm>
            <a:off x="701675" y="2643188"/>
            <a:ext cx="912336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n"/>
            </a:pPr>
            <a:r>
              <a:rPr kumimoji="1" lang="zh-CN" altLang="en-US" sz="3200">
                <a:latin typeface="黑体" panose="02010609060101010101" pitchFamily="49" charset="-122"/>
                <a:ea typeface="黑体" panose="02010609060101010101" pitchFamily="49" charset="-122"/>
              </a:rPr>
              <a:t> </a:t>
            </a:r>
            <a:r>
              <a:rPr kumimoji="1" lang="zh-CN" altLang="en-US" sz="3200">
                <a:solidFill>
                  <a:srgbClr val="0070C0"/>
                </a:solidFill>
                <a:latin typeface="黑体" panose="02010609060101010101" pitchFamily="49" charset="-122"/>
                <a:ea typeface="黑体" panose="02010609060101010101" pitchFamily="49" charset="-122"/>
              </a:rPr>
              <a:t>正态总体、方差已知</a:t>
            </a:r>
            <a:r>
              <a:rPr kumimoji="1" lang="zh-CN" altLang="en-US" sz="3200">
                <a:latin typeface="黑体" panose="02010609060101010101" pitchFamily="49" charset="-122"/>
                <a:ea typeface="黑体" panose="02010609060101010101" pitchFamily="49" charset="-122"/>
              </a:rPr>
              <a:t>，或</a:t>
            </a:r>
            <a:r>
              <a:rPr kumimoji="1" lang="zh-CN" altLang="en-US" sz="3200">
                <a:solidFill>
                  <a:srgbClr val="0070C0"/>
                </a:solidFill>
                <a:latin typeface="黑体" panose="02010609060101010101" pitchFamily="49" charset="-122"/>
                <a:ea typeface="黑体" panose="02010609060101010101" pitchFamily="49" charset="-122"/>
              </a:rPr>
              <a:t>非正态总体、大样本</a:t>
            </a:r>
            <a:endParaRPr kumimoji="1" lang="en-US" altLang="zh-CN" sz="3200">
              <a:solidFill>
                <a:srgbClr val="0070C0"/>
              </a:solidFill>
              <a:latin typeface="黑体" panose="02010609060101010101" pitchFamily="49" charset="-122"/>
              <a:ea typeface="黑体" panose="02010609060101010101" pitchFamily="49" charset="-122"/>
            </a:endParaRPr>
          </a:p>
          <a:p>
            <a:pPr>
              <a:lnSpc>
                <a:spcPct val="100000"/>
              </a:lnSpc>
              <a:spcBef>
                <a:spcPct val="0"/>
              </a:spcBef>
              <a:buFontTx/>
              <a:buNone/>
            </a:pPr>
            <a:endParaRPr kumimoji="1" lang="en-US" altLang="zh-CN" sz="3200">
              <a:latin typeface="黑体" panose="02010609060101010101" pitchFamily="49" charset="-122"/>
              <a:ea typeface="黑体" panose="02010609060101010101" pitchFamily="49" charset="-122"/>
            </a:endParaRPr>
          </a:p>
          <a:p>
            <a:pPr>
              <a:lnSpc>
                <a:spcPct val="100000"/>
              </a:lnSpc>
              <a:spcBef>
                <a:spcPct val="0"/>
              </a:spcBef>
              <a:buFontTx/>
              <a:buNone/>
            </a:pPr>
            <a:endParaRPr kumimoji="1" lang="en-US" altLang="zh-CN" sz="3200">
              <a:latin typeface="黑体" panose="02010609060101010101" pitchFamily="49" charset="-122"/>
              <a:ea typeface="黑体" panose="02010609060101010101" pitchFamily="49" charset="-122"/>
            </a:endParaRPr>
          </a:p>
          <a:p>
            <a:pPr>
              <a:lnSpc>
                <a:spcPct val="100000"/>
              </a:lnSpc>
              <a:spcBef>
                <a:spcPct val="0"/>
              </a:spcBef>
              <a:buFont typeface="Wingdings" panose="05000000000000000000" pitchFamily="2" charset="2"/>
              <a:buChar char="n"/>
            </a:pPr>
            <a:r>
              <a:rPr kumimoji="1" lang="zh-CN" altLang="en-US" sz="3200">
                <a:latin typeface="黑体" panose="02010609060101010101" pitchFamily="49" charset="-122"/>
                <a:ea typeface="黑体" panose="02010609060101010101" pitchFamily="49" charset="-122"/>
              </a:rPr>
              <a:t> </a:t>
            </a:r>
            <a:r>
              <a:rPr kumimoji="1" lang="zh-CN" altLang="en-US" sz="3200">
                <a:solidFill>
                  <a:srgbClr val="0070C0"/>
                </a:solidFill>
                <a:latin typeface="黑体" panose="02010609060101010101" pitchFamily="49" charset="-122"/>
                <a:ea typeface="黑体" panose="02010609060101010101" pitchFamily="49" charset="-122"/>
              </a:rPr>
              <a:t>正态总体、方差未知、小样本</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Text Box 6"/>
          <p:cNvSpPr txBox="1">
            <a:spLocks noChangeArrowheads="1"/>
          </p:cNvSpPr>
          <p:nvPr/>
        </p:nvSpPr>
        <p:spPr bwMode="auto">
          <a:xfrm>
            <a:off x="409575" y="4781550"/>
            <a:ext cx="102616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50000"/>
              </a:spcBef>
              <a:buFont typeface="Wingdings" panose="05000000000000000000" pitchFamily="2" charset="2"/>
              <a:buChar char="n"/>
            </a:pPr>
            <a:r>
              <a:rPr kumimoji="1" lang="zh-CN" altLang="en-US">
                <a:solidFill>
                  <a:srgbClr val="FF0000"/>
                </a:solidFill>
                <a:latin typeface="黑体" panose="02010609060101010101" pitchFamily="49" charset="-122"/>
                <a:ea typeface="黑体" panose="02010609060101010101" pitchFamily="49" charset="-122"/>
              </a:rPr>
              <a:t>总体均值</a:t>
            </a:r>
            <a:r>
              <a:rPr kumimoji="1" lang="zh-CN" altLang="en-US">
                <a:solidFill>
                  <a:srgbClr val="FF0000"/>
                </a:solidFill>
                <a:latin typeface="仿宋" panose="02010609060101010101" pitchFamily="49" charset="-122"/>
                <a:ea typeface="仿宋" panose="02010609060101010101" pitchFamily="49" charset="-122"/>
              </a:rPr>
              <a:t> </a:t>
            </a:r>
            <a:r>
              <a:rPr kumimoji="1" lang="zh-CN" altLang="en-US" i="1">
                <a:solidFill>
                  <a:srgbClr val="FF0000"/>
                </a:solidFill>
                <a:latin typeface="仿宋" panose="02010609060101010101" pitchFamily="49" charset="-122"/>
                <a:ea typeface="仿宋" panose="02010609060101010101" pitchFamily="49" charset="-122"/>
                <a:sym typeface="Symbol" panose="05050102010706020507" pitchFamily="18" charset="2"/>
              </a:rPr>
              <a:t> </a:t>
            </a:r>
            <a:r>
              <a:rPr kumimoji="1" lang="zh-CN" altLang="en-US">
                <a:solidFill>
                  <a:srgbClr val="FF0000"/>
                </a:solidFill>
                <a:latin typeface="黑体" panose="02010609060101010101" pitchFamily="49" charset="-122"/>
                <a:ea typeface="黑体" panose="02010609060101010101" pitchFamily="49" charset="-122"/>
              </a:rPr>
              <a:t>在</a:t>
            </a:r>
            <a:r>
              <a:rPr kumimoji="1" lang="en-US" altLang="zh-CN">
                <a:solidFill>
                  <a:srgbClr val="FF0000"/>
                </a:solidFill>
                <a:latin typeface="仿宋" panose="02010609060101010101" pitchFamily="49" charset="-122"/>
                <a:ea typeface="仿宋" panose="02010609060101010101" pitchFamily="49" charset="-122"/>
              </a:rPr>
              <a:t>1-</a:t>
            </a:r>
            <a:r>
              <a:rPr kumimoji="1" lang="en-US" altLang="zh-CN" i="1">
                <a:solidFill>
                  <a:srgbClr val="FF0000"/>
                </a:solidFill>
                <a:latin typeface="仿宋" panose="02010609060101010101" pitchFamily="49" charset="-122"/>
                <a:ea typeface="仿宋" panose="02010609060101010101" pitchFamily="49" charset="-122"/>
                <a:sym typeface="Symbol" panose="05050102010706020507" pitchFamily="18" charset="2"/>
              </a:rPr>
              <a:t> </a:t>
            </a:r>
            <a:r>
              <a:rPr kumimoji="1" lang="zh-CN" altLang="en-US">
                <a:solidFill>
                  <a:srgbClr val="FF0000"/>
                </a:solidFill>
                <a:latin typeface="黑体" panose="02010609060101010101" pitchFamily="49" charset="-122"/>
                <a:ea typeface="黑体" panose="02010609060101010101" pitchFamily="49" charset="-122"/>
                <a:sym typeface="Symbol" panose="05050102010706020507" pitchFamily="18" charset="2"/>
              </a:rPr>
              <a:t>置信水平下的</a:t>
            </a:r>
            <a:r>
              <a:rPr kumimoji="1" lang="zh-CN" altLang="en-US">
                <a:solidFill>
                  <a:srgbClr val="FF0000"/>
                </a:solidFill>
                <a:latin typeface="黑体" panose="02010609060101010101" pitchFamily="49" charset="-122"/>
                <a:ea typeface="黑体" panose="02010609060101010101" pitchFamily="49" charset="-122"/>
              </a:rPr>
              <a:t>置信区间为：</a:t>
            </a:r>
          </a:p>
        </p:txBody>
      </p:sp>
      <p:graphicFrame>
        <p:nvGraphicFramePr>
          <p:cNvPr id="11266" name="Object 70">
            <a:hlinkClick r:id="" action="ppaction://ole?verb=0"/>
          </p:cNvPr>
          <p:cNvGraphicFramePr>
            <a:graphicFrameLocks/>
          </p:cNvGraphicFramePr>
          <p:nvPr/>
        </p:nvGraphicFramePr>
        <p:xfrm>
          <a:off x="2339975" y="3810000"/>
          <a:ext cx="4370388" cy="912813"/>
        </p:xfrm>
        <a:graphic>
          <a:graphicData uri="http://schemas.openxmlformats.org/presentationml/2006/ole">
            <mc:AlternateContent xmlns:mc="http://schemas.openxmlformats.org/markup-compatibility/2006">
              <mc:Choice xmlns:v="urn:schemas-microsoft-com:vml" Requires="v">
                <p:oleObj name="Equation" r:id="rId3" imgW="1377814" imgH="425275" progId="Equation.DSMT4">
                  <p:embed/>
                </p:oleObj>
              </mc:Choice>
              <mc:Fallback>
                <p:oleObj name="Equation" r:id="rId3" imgW="1377814" imgH="425275" progId="Equation.DSMT4">
                  <p:embed/>
                  <p:pic>
                    <p:nvPicPr>
                      <p:cNvPr id="0" name="Object 7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3810000"/>
                        <a:ext cx="4370388" cy="9128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1267" name="Object 71">
            <a:hlinkClick r:id="" action="ppaction://ole?verb=0"/>
          </p:cNvPr>
          <p:cNvGraphicFramePr>
            <a:graphicFrameLocks/>
          </p:cNvGraphicFramePr>
          <p:nvPr/>
        </p:nvGraphicFramePr>
        <p:xfrm>
          <a:off x="1714500" y="5264150"/>
          <a:ext cx="6283325" cy="906463"/>
        </p:xfrm>
        <a:graphic>
          <a:graphicData uri="http://schemas.openxmlformats.org/presentationml/2006/ole">
            <mc:AlternateContent xmlns:mc="http://schemas.openxmlformats.org/markup-compatibility/2006">
              <mc:Choice xmlns:v="urn:schemas-microsoft-com:vml" Requires="v">
                <p:oleObj name="Equation" r:id="rId5" imgW="2635287" imgH="425275" progId="Equation.DSMT4">
                  <p:embed/>
                </p:oleObj>
              </mc:Choice>
              <mc:Fallback>
                <p:oleObj name="Equation" r:id="rId5" imgW="2635287" imgH="425275" progId="Equation.DSMT4">
                  <p:embed/>
                  <p:pic>
                    <p:nvPicPr>
                      <p:cNvPr id="0" name="Object 7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0" y="5264150"/>
                        <a:ext cx="6283325" cy="9064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04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52400"/>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0422" name="矩形 2"/>
          <p:cNvSpPr>
            <a:spLocks noChangeArrowheads="1"/>
          </p:cNvSpPr>
          <p:nvPr/>
        </p:nvSpPr>
        <p:spPr bwMode="auto">
          <a:xfrm>
            <a:off x="146050" y="122238"/>
            <a:ext cx="5759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3200">
                <a:solidFill>
                  <a:srgbClr val="000000"/>
                </a:solidFill>
                <a:latin typeface="黑体" panose="02010609060101010101" pitchFamily="49" charset="-122"/>
                <a:ea typeface="黑体" panose="02010609060101010101" pitchFamily="49" charset="-122"/>
              </a:rPr>
              <a:t>4.3 </a:t>
            </a:r>
            <a:r>
              <a:rPr lang="zh-CN" altLang="en-US" sz="3200">
                <a:solidFill>
                  <a:srgbClr val="000000"/>
                </a:solidFill>
                <a:latin typeface="黑体" panose="02010609060101010101" pitchFamily="49" charset="-122"/>
                <a:ea typeface="黑体" panose="02010609060101010101" pitchFamily="49" charset="-122"/>
              </a:rPr>
              <a:t>总体均值的区间估计</a:t>
            </a:r>
          </a:p>
        </p:txBody>
      </p:sp>
      <p:sp>
        <p:nvSpPr>
          <p:cNvPr id="60423" name="圆角矩形 6"/>
          <p:cNvSpPr>
            <a:spLocks noChangeArrowheads="1"/>
          </p:cNvSpPr>
          <p:nvPr/>
        </p:nvSpPr>
        <p:spPr bwMode="auto">
          <a:xfrm>
            <a:off x="214313" y="879475"/>
            <a:ext cx="8799512" cy="477838"/>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rPr>
              <a:t>正态总体、方差已知，</a:t>
            </a:r>
            <a:r>
              <a:rPr lang="zh-CN" altLang="en-US" sz="2400">
                <a:solidFill>
                  <a:srgbClr val="00B0F0"/>
                </a:solidFill>
                <a:latin typeface="黑体" panose="02010609060101010101" pitchFamily="49" charset="-122"/>
                <a:ea typeface="黑体" panose="02010609060101010101" pitchFamily="49" charset="-122"/>
              </a:rPr>
              <a:t>或</a:t>
            </a:r>
            <a:r>
              <a:rPr lang="zh-CN" altLang="en-US" sz="2400">
                <a:solidFill>
                  <a:srgbClr val="FFFF00"/>
                </a:solidFill>
                <a:latin typeface="黑体" panose="02010609060101010101" pitchFamily="49" charset="-122"/>
                <a:ea typeface="黑体" panose="02010609060101010101" pitchFamily="49" charset="-122"/>
              </a:rPr>
              <a:t>非正态总体、方差已知、大样本</a:t>
            </a:r>
          </a:p>
        </p:txBody>
      </p:sp>
      <p:pic>
        <p:nvPicPr>
          <p:cNvPr id="60424"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8200" y="3433763"/>
            <a:ext cx="32004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1" name="Rectangle 3"/>
          <p:cNvSpPr txBox="1">
            <a:spLocks noChangeArrowheads="1"/>
          </p:cNvSpPr>
          <p:nvPr/>
        </p:nvSpPr>
        <p:spPr bwMode="auto">
          <a:xfrm>
            <a:off x="334963" y="1670050"/>
            <a:ext cx="11176000" cy="1644650"/>
          </a:xfrm>
          <a:prstGeom prst="rect">
            <a:avLst/>
          </a:prstGeom>
          <a:noFill/>
          <a:ln w="9525">
            <a:noFill/>
            <a:miter lim="800000"/>
            <a:headEnd/>
            <a:tailEnd/>
          </a:ln>
        </p:spPr>
        <p:txBody>
          <a:bodyPr/>
          <a:lstStyle/>
          <a:p>
            <a:pPr>
              <a:lnSpc>
                <a:spcPct val="90000"/>
              </a:lnSpc>
              <a:spcBef>
                <a:spcPts val="1000"/>
              </a:spcBef>
              <a:buFont typeface="Wingdings" pitchFamily="2" charset="2"/>
              <a:buChar char="n"/>
              <a:defRPr/>
            </a:pPr>
            <a:r>
              <a:rPr lang="zh-CN" altLang="en-US" sz="2800" kern="0" dirty="0">
                <a:solidFill>
                  <a:srgbClr val="FF0000"/>
                </a:solidFill>
                <a:latin typeface="黑体" pitchFamily="49" charset="-122"/>
                <a:ea typeface="黑体" pitchFamily="49" charset="-122"/>
              </a:rPr>
              <a:t> 假定条件：</a:t>
            </a:r>
            <a:endParaRPr lang="en-US" altLang="zh-CN" sz="2800" kern="0" dirty="0">
              <a:solidFill>
                <a:srgbClr val="FF0000"/>
              </a:solidFill>
              <a:latin typeface="黑体" pitchFamily="49" charset="-122"/>
              <a:ea typeface="黑体" pitchFamily="49" charset="-122"/>
            </a:endParaRPr>
          </a:p>
          <a:p>
            <a:pPr>
              <a:lnSpc>
                <a:spcPct val="90000"/>
              </a:lnSpc>
              <a:spcBef>
                <a:spcPts val="1000"/>
              </a:spcBef>
              <a:buFont typeface="Wingdings" pitchFamily="2" charset="2"/>
              <a:buChar char="p"/>
              <a:defRPr/>
            </a:pPr>
            <a:r>
              <a:rPr lang="zh-CN" altLang="en-US" sz="2800" kern="0" dirty="0">
                <a:solidFill>
                  <a:srgbClr val="00B0F0"/>
                </a:solidFill>
                <a:latin typeface="黑体" pitchFamily="49" charset="-122"/>
                <a:ea typeface="黑体" pitchFamily="49" charset="-122"/>
              </a:rPr>
              <a:t>总体服从正态分布</a:t>
            </a:r>
            <a:r>
              <a:rPr lang="en-US" altLang="zh-CN" sz="2800" kern="0" dirty="0">
                <a:solidFill>
                  <a:srgbClr val="00B0F0"/>
                </a:solidFill>
                <a:latin typeface="黑体" pitchFamily="49" charset="-122"/>
                <a:ea typeface="黑体" pitchFamily="49" charset="-122"/>
              </a:rPr>
              <a:t>,</a:t>
            </a:r>
            <a:r>
              <a:rPr lang="zh-CN" altLang="en-US" sz="2800" kern="0" dirty="0">
                <a:solidFill>
                  <a:srgbClr val="00B0F0"/>
                </a:solidFill>
                <a:latin typeface="黑体" pitchFamily="49" charset="-122"/>
                <a:ea typeface="黑体" pitchFamily="49" charset="-122"/>
              </a:rPr>
              <a:t>且方差</a:t>
            </a:r>
            <a:r>
              <a:rPr lang="en-US" altLang="zh-CN" sz="2800" kern="0" dirty="0">
                <a:solidFill>
                  <a:srgbClr val="00B0F0"/>
                </a:solidFill>
                <a:latin typeface="黑体" pitchFamily="49" charset="-122"/>
                <a:ea typeface="黑体" pitchFamily="49" charset="-122"/>
              </a:rPr>
              <a:t>(</a:t>
            </a:r>
            <a:r>
              <a:rPr lang="en-US" altLang="zh-CN" sz="2800" i="1" kern="0" dirty="0">
                <a:solidFill>
                  <a:srgbClr val="00B0F0"/>
                </a:solidFill>
                <a:latin typeface="黑体" pitchFamily="49" charset="-122"/>
                <a:ea typeface="黑体" pitchFamily="49" charset="-122"/>
                <a:sym typeface="Symbol" pitchFamily="18" charset="2"/>
              </a:rPr>
              <a:t></a:t>
            </a:r>
            <a:r>
              <a:rPr lang="zh-CN" altLang="en-US" sz="2800" kern="0" baseline="30000" dirty="0">
                <a:solidFill>
                  <a:srgbClr val="00B0F0"/>
                </a:solidFill>
                <a:latin typeface="黑体" pitchFamily="49" charset="-122"/>
                <a:ea typeface="黑体" pitchFamily="49" charset="-122"/>
                <a:sym typeface="Symbol" pitchFamily="18" charset="2"/>
              </a:rPr>
              <a:t>２</a:t>
            </a:r>
            <a:r>
              <a:rPr lang="en-US" altLang="zh-CN" sz="2800" kern="0" dirty="0">
                <a:solidFill>
                  <a:srgbClr val="00B0F0"/>
                </a:solidFill>
                <a:latin typeface="黑体" pitchFamily="49" charset="-122"/>
                <a:ea typeface="黑体" pitchFamily="49" charset="-122"/>
              </a:rPr>
              <a:t>)</a:t>
            </a:r>
            <a:r>
              <a:rPr lang="en-US" altLang="zh-CN" sz="2800" kern="0" dirty="0">
                <a:solidFill>
                  <a:srgbClr val="00B0F0"/>
                </a:solidFill>
                <a:latin typeface="黑体" pitchFamily="49" charset="-122"/>
                <a:ea typeface="黑体" pitchFamily="49" charset="-122"/>
                <a:sym typeface="Symbol" pitchFamily="18" charset="2"/>
              </a:rPr>
              <a:t> </a:t>
            </a:r>
            <a:r>
              <a:rPr lang="zh-CN" altLang="en-US" sz="2800" kern="0" dirty="0">
                <a:solidFill>
                  <a:srgbClr val="00B0F0"/>
                </a:solidFill>
                <a:latin typeface="黑体" pitchFamily="49" charset="-122"/>
                <a:ea typeface="黑体" pitchFamily="49" charset="-122"/>
              </a:rPr>
              <a:t>未知</a:t>
            </a:r>
            <a:endParaRPr lang="en-US" altLang="zh-CN" sz="2800" kern="0" dirty="0">
              <a:solidFill>
                <a:srgbClr val="00B0F0"/>
              </a:solidFill>
              <a:latin typeface="黑体" pitchFamily="49" charset="-122"/>
              <a:ea typeface="黑体" pitchFamily="49" charset="-122"/>
            </a:endParaRPr>
          </a:p>
          <a:p>
            <a:pPr>
              <a:lnSpc>
                <a:spcPct val="90000"/>
              </a:lnSpc>
              <a:spcBef>
                <a:spcPts val="1000"/>
              </a:spcBef>
              <a:buFont typeface="Wingdings" pitchFamily="2" charset="2"/>
              <a:buChar char="p"/>
              <a:defRPr/>
            </a:pPr>
            <a:r>
              <a:rPr lang="zh-CN" altLang="en-US" sz="2800" kern="0" dirty="0">
                <a:solidFill>
                  <a:srgbClr val="00B0F0"/>
                </a:solidFill>
                <a:latin typeface="黑体" pitchFamily="49" charset="-122"/>
                <a:ea typeface="黑体" pitchFamily="49" charset="-122"/>
              </a:rPr>
              <a:t>小样本 </a:t>
            </a:r>
            <a:r>
              <a:rPr lang="en-US" altLang="zh-CN" sz="2800" kern="0" dirty="0">
                <a:solidFill>
                  <a:srgbClr val="00B0F0"/>
                </a:solidFill>
                <a:latin typeface="黑体" pitchFamily="49" charset="-122"/>
                <a:ea typeface="黑体" pitchFamily="49" charset="-122"/>
              </a:rPr>
              <a:t>(</a:t>
            </a:r>
            <a:r>
              <a:rPr lang="en-US" altLang="zh-CN" sz="2800" i="1" kern="0" dirty="0">
                <a:solidFill>
                  <a:srgbClr val="00B0F0"/>
                </a:solidFill>
                <a:latin typeface="黑体" pitchFamily="49" charset="-122"/>
                <a:ea typeface="黑体" pitchFamily="49" charset="-122"/>
              </a:rPr>
              <a:t>n</a:t>
            </a:r>
            <a:r>
              <a:rPr lang="en-US" altLang="zh-CN" sz="2800" kern="0" dirty="0">
                <a:solidFill>
                  <a:srgbClr val="00B0F0"/>
                </a:solidFill>
                <a:latin typeface="黑体" pitchFamily="49" charset="-122"/>
                <a:ea typeface="黑体" pitchFamily="49" charset="-122"/>
              </a:rPr>
              <a:t> &lt; 30)</a:t>
            </a:r>
            <a:r>
              <a:rPr lang="zh-CN" altLang="en-US" sz="2800" kern="0" dirty="0">
                <a:solidFill>
                  <a:srgbClr val="00B0F0"/>
                </a:solidFill>
                <a:latin typeface="黑体" pitchFamily="49" charset="-122"/>
                <a:ea typeface="黑体" pitchFamily="49" charset="-122"/>
              </a:rPr>
              <a:t>如果不是正态分布，大样本时可由正态分布近似</a:t>
            </a:r>
            <a:endParaRPr lang="en-US" altLang="zh-CN" sz="2800" kern="0" dirty="0">
              <a:solidFill>
                <a:srgbClr val="00B0F0"/>
              </a:solidFill>
              <a:latin typeface="黑体" pitchFamily="49" charset="-122"/>
              <a:ea typeface="黑体" pitchFamily="49" charset="-122"/>
            </a:endParaRPr>
          </a:p>
        </p:txBody>
      </p:sp>
      <p:sp>
        <p:nvSpPr>
          <p:cNvPr id="13" name="Text Box 6"/>
          <p:cNvSpPr txBox="1">
            <a:spLocks noChangeArrowheads="1"/>
          </p:cNvSpPr>
          <p:nvPr/>
        </p:nvSpPr>
        <p:spPr bwMode="auto">
          <a:xfrm>
            <a:off x="390525" y="3324225"/>
            <a:ext cx="102616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50000"/>
              </a:spcBef>
              <a:buFont typeface="Wingdings" panose="05000000000000000000" pitchFamily="2" charset="2"/>
              <a:buChar char="n"/>
            </a:pPr>
            <a:r>
              <a:rPr kumimoji="1" lang="zh-CN" altLang="en-US">
                <a:solidFill>
                  <a:srgbClr val="FF0000"/>
                </a:solidFill>
                <a:latin typeface="黑体" panose="02010609060101010101" pitchFamily="49" charset="-122"/>
                <a:ea typeface="黑体" panose="02010609060101010101" pitchFamily="49" charset="-122"/>
              </a:rPr>
              <a:t>使用</a:t>
            </a:r>
            <a:r>
              <a:rPr kumimoji="1" lang="en-US" altLang="zh-CN">
                <a:solidFill>
                  <a:srgbClr val="FF0000"/>
                </a:solidFill>
                <a:latin typeface="黑体" panose="02010609060101010101" pitchFamily="49" charset="-122"/>
                <a:ea typeface="黑体" panose="02010609060101010101" pitchFamily="49" charset="-122"/>
              </a:rPr>
              <a:t>z</a:t>
            </a:r>
            <a:r>
              <a:rPr kumimoji="1" lang="zh-CN" altLang="en-US">
                <a:solidFill>
                  <a:srgbClr val="FF0000"/>
                </a:solidFill>
                <a:latin typeface="黑体" panose="02010609060101010101" pitchFamily="49" charset="-122"/>
                <a:ea typeface="黑体" panose="02010609060101010101" pitchFamily="49" charset="-122"/>
              </a:rPr>
              <a:t>统计量：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blinds(horizontal)">
                                      <p:cBhvr>
                                        <p:cTn id="17" dur="500"/>
                                        <p:tgtEl>
                                          <p:spTgt spid="112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69"/>
                                        </p:tgtEl>
                                        <p:attrNameLst>
                                          <p:attrName>style.visibility</p:attrName>
                                        </p:attrNameLst>
                                      </p:cBhvr>
                                      <p:to>
                                        <p:strVal val="visible"/>
                                      </p:to>
                                    </p:set>
                                    <p:animEffect transition="in" filter="blinds(horizontal)">
                                      <p:cBhvr>
                                        <p:cTn id="22" dur="500"/>
                                        <p:tgtEl>
                                          <p:spTgt spid="112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267"/>
                                        </p:tgtEl>
                                        <p:attrNameLst>
                                          <p:attrName>style.visibility</p:attrName>
                                        </p:attrNameLst>
                                      </p:cBhvr>
                                      <p:to>
                                        <p:strVal val="visible"/>
                                      </p:to>
                                    </p:set>
                                    <p:animEffect transition="in" filter="blinds(horizontal)">
                                      <p:cBhvr>
                                        <p:cTn id="2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5475" name="Rectangle 3"/>
          <p:cNvSpPr>
            <a:spLocks noGrp="1" noChangeArrowheads="1"/>
          </p:cNvSpPr>
          <p:nvPr>
            <p:ph type="body" idx="1"/>
          </p:nvPr>
        </p:nvSpPr>
        <p:spPr>
          <a:xfrm>
            <a:off x="492125" y="1590675"/>
            <a:ext cx="7242175" cy="1504950"/>
          </a:xfrm>
        </p:spPr>
        <p:txBody>
          <a:bodyPr/>
          <a:lstStyle/>
          <a:p>
            <a:pPr marL="0" indent="0">
              <a:buFont typeface="Wingdings" panose="05000000000000000000" pitchFamily="2" charset="2"/>
              <a:buChar char="n"/>
            </a:pPr>
            <a:r>
              <a:rPr lang="zh-CN" altLang="en-US" b="1">
                <a:solidFill>
                  <a:srgbClr val="FF0000"/>
                </a:solidFill>
                <a:latin typeface="黑体" panose="02010609060101010101" pitchFamily="49" charset="-122"/>
                <a:ea typeface="黑体" panose="02010609060101010101" pitchFamily="49" charset="-122"/>
              </a:rPr>
              <a:t> 假定条件：</a:t>
            </a:r>
            <a:endParaRPr lang="en-US" altLang="zh-CN" b="1">
              <a:solidFill>
                <a:srgbClr val="FF0000"/>
              </a:solidFill>
              <a:latin typeface="黑体" panose="02010609060101010101" pitchFamily="49" charset="-122"/>
              <a:ea typeface="黑体" panose="02010609060101010101" pitchFamily="49" charset="-122"/>
            </a:endParaRPr>
          </a:p>
          <a:p>
            <a:pPr marL="0" indent="0">
              <a:buFont typeface="Wingdings" panose="05000000000000000000" pitchFamily="2" charset="2"/>
              <a:buChar char="p"/>
            </a:pPr>
            <a:r>
              <a:rPr lang="zh-CN" altLang="en-US" b="1">
                <a:solidFill>
                  <a:srgbClr val="00B0F0"/>
                </a:solidFill>
                <a:latin typeface="黑体" panose="02010609060101010101" pitchFamily="49" charset="-122"/>
                <a:ea typeface="黑体" panose="02010609060101010101" pitchFamily="49" charset="-122"/>
              </a:rPr>
              <a:t>总体服从正态分布</a:t>
            </a:r>
            <a:r>
              <a:rPr lang="en-US" altLang="zh-CN" b="1">
                <a:solidFill>
                  <a:srgbClr val="00B0F0"/>
                </a:solidFill>
                <a:latin typeface="黑体" panose="02010609060101010101" pitchFamily="49" charset="-122"/>
                <a:ea typeface="黑体" panose="02010609060101010101" pitchFamily="49" charset="-122"/>
              </a:rPr>
              <a:t>,</a:t>
            </a:r>
            <a:r>
              <a:rPr lang="zh-CN" altLang="en-US" b="1">
                <a:solidFill>
                  <a:srgbClr val="FF0000"/>
                </a:solidFill>
                <a:latin typeface="黑体" panose="02010609060101010101" pitchFamily="49" charset="-122"/>
                <a:ea typeface="黑体" panose="02010609060101010101" pitchFamily="49" charset="-122"/>
              </a:rPr>
              <a:t>但方差</a:t>
            </a:r>
            <a:r>
              <a:rPr lang="en-US" altLang="zh-CN" b="1">
                <a:solidFill>
                  <a:srgbClr val="FF0000"/>
                </a:solidFill>
                <a:latin typeface="黑体" panose="02010609060101010101" pitchFamily="49" charset="-122"/>
                <a:ea typeface="黑体" panose="02010609060101010101" pitchFamily="49" charset="-122"/>
              </a:rPr>
              <a:t>(</a:t>
            </a:r>
            <a:r>
              <a:rPr lang="en-US" altLang="zh-CN" b="1" i="1">
                <a:solidFill>
                  <a:srgbClr val="FF0000"/>
                </a:solidFill>
                <a:latin typeface="黑体" panose="02010609060101010101" pitchFamily="49" charset="-122"/>
                <a:ea typeface="黑体" panose="02010609060101010101" pitchFamily="49" charset="-122"/>
                <a:sym typeface="Symbol" panose="05050102010706020507" pitchFamily="18" charset="2"/>
              </a:rPr>
              <a:t></a:t>
            </a:r>
            <a:r>
              <a:rPr lang="zh-CN" altLang="en-US" b="1" baseline="30000">
                <a:solidFill>
                  <a:srgbClr val="FF0000"/>
                </a:solidFill>
                <a:latin typeface="黑体" panose="02010609060101010101" pitchFamily="49" charset="-122"/>
                <a:ea typeface="黑体" panose="02010609060101010101" pitchFamily="49" charset="-122"/>
                <a:sym typeface="Symbol" panose="05050102010706020507" pitchFamily="18" charset="2"/>
              </a:rPr>
              <a:t>２</a:t>
            </a:r>
            <a:r>
              <a:rPr lang="en-US" altLang="zh-CN" b="1">
                <a:solidFill>
                  <a:srgbClr val="FF0000"/>
                </a:solidFill>
                <a:latin typeface="黑体" panose="02010609060101010101" pitchFamily="49" charset="-122"/>
                <a:ea typeface="黑体" panose="02010609060101010101" pitchFamily="49" charset="-122"/>
              </a:rPr>
              <a:t>)</a:t>
            </a:r>
            <a:r>
              <a:rPr lang="en-US" altLang="zh-CN" b="1">
                <a:solidFill>
                  <a:srgbClr val="FF0000"/>
                </a:solidFill>
                <a:latin typeface="黑体" panose="02010609060101010101" pitchFamily="49" charset="-122"/>
                <a:ea typeface="黑体" panose="02010609060101010101" pitchFamily="49" charset="-122"/>
                <a:sym typeface="Symbol" panose="05050102010706020507" pitchFamily="18" charset="2"/>
              </a:rPr>
              <a:t> </a:t>
            </a:r>
            <a:r>
              <a:rPr lang="zh-CN" altLang="en-US" b="1">
                <a:solidFill>
                  <a:srgbClr val="FF0000"/>
                </a:solidFill>
                <a:latin typeface="黑体" panose="02010609060101010101" pitchFamily="49" charset="-122"/>
                <a:ea typeface="黑体" panose="02010609060101010101" pitchFamily="49" charset="-122"/>
              </a:rPr>
              <a:t>未知</a:t>
            </a:r>
            <a:endParaRPr lang="en-US" altLang="zh-CN" b="1">
              <a:solidFill>
                <a:srgbClr val="FF0000"/>
              </a:solidFill>
              <a:latin typeface="黑体" panose="02010609060101010101" pitchFamily="49" charset="-122"/>
              <a:ea typeface="黑体" panose="02010609060101010101" pitchFamily="49" charset="-122"/>
            </a:endParaRPr>
          </a:p>
          <a:p>
            <a:pPr marL="0" indent="0">
              <a:buFont typeface="Wingdings" panose="05000000000000000000" pitchFamily="2" charset="2"/>
              <a:buChar char="p"/>
            </a:pPr>
            <a:r>
              <a:rPr lang="zh-CN" altLang="en-US" b="1">
                <a:solidFill>
                  <a:srgbClr val="FF0000"/>
                </a:solidFill>
                <a:latin typeface="黑体" panose="02010609060101010101" pitchFamily="49" charset="-122"/>
                <a:ea typeface="黑体" panose="02010609060101010101" pitchFamily="49" charset="-122"/>
              </a:rPr>
              <a:t>小样本 </a:t>
            </a:r>
            <a:r>
              <a:rPr lang="en-US" altLang="zh-CN" b="1">
                <a:solidFill>
                  <a:srgbClr val="FF0000"/>
                </a:solidFill>
                <a:latin typeface="黑体" panose="02010609060101010101" pitchFamily="49" charset="-122"/>
                <a:ea typeface="黑体" panose="02010609060101010101" pitchFamily="49" charset="-122"/>
              </a:rPr>
              <a:t>(</a:t>
            </a:r>
            <a:r>
              <a:rPr lang="en-US" altLang="zh-CN" b="1" i="1">
                <a:solidFill>
                  <a:srgbClr val="FF0000"/>
                </a:solidFill>
                <a:latin typeface="黑体" panose="02010609060101010101" pitchFamily="49" charset="-122"/>
                <a:ea typeface="黑体" panose="02010609060101010101" pitchFamily="49" charset="-122"/>
              </a:rPr>
              <a:t>n</a:t>
            </a:r>
            <a:r>
              <a:rPr lang="en-US" altLang="zh-CN" b="1">
                <a:solidFill>
                  <a:srgbClr val="FF0000"/>
                </a:solidFill>
                <a:latin typeface="黑体" panose="02010609060101010101" pitchFamily="49" charset="-122"/>
                <a:ea typeface="黑体" panose="02010609060101010101" pitchFamily="49" charset="-122"/>
              </a:rPr>
              <a:t> &lt; 30)</a:t>
            </a:r>
            <a:endParaRPr lang="zh-CN" altLang="en-US" b="1" i="1">
              <a:solidFill>
                <a:srgbClr val="FF0000"/>
              </a:solidFill>
              <a:latin typeface="黑体" panose="02010609060101010101" pitchFamily="49" charset="-122"/>
              <a:ea typeface="黑体" panose="02010609060101010101" pitchFamily="49" charset="-122"/>
            </a:endParaRPr>
          </a:p>
        </p:txBody>
      </p:sp>
      <p:sp>
        <p:nvSpPr>
          <p:cNvPr id="12293" name="Text Box 4"/>
          <p:cNvSpPr txBox="1">
            <a:spLocks noChangeArrowheads="1"/>
          </p:cNvSpPr>
          <p:nvPr/>
        </p:nvSpPr>
        <p:spPr bwMode="auto">
          <a:xfrm>
            <a:off x="590550" y="4835525"/>
            <a:ext cx="110744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50000"/>
              </a:spcBef>
              <a:buFont typeface="Wingdings" panose="05000000000000000000" pitchFamily="2" charset="2"/>
              <a:buChar char="n"/>
            </a:pPr>
            <a:r>
              <a:rPr kumimoji="1" lang="zh-CN" altLang="en-US">
                <a:solidFill>
                  <a:srgbClr val="FF0000"/>
                </a:solidFill>
                <a:latin typeface="黑体" panose="02010609060101010101" pitchFamily="49" charset="-122"/>
                <a:ea typeface="黑体" panose="02010609060101010101" pitchFamily="49" charset="-122"/>
              </a:rPr>
              <a:t>总体均值 </a:t>
            </a:r>
            <a:r>
              <a:rPr kumimoji="1" lang="zh-CN" altLang="en-US" i="1">
                <a:solidFill>
                  <a:srgbClr val="FF0000"/>
                </a:solidFill>
                <a:latin typeface="黑体" panose="02010609060101010101" pitchFamily="49" charset="-122"/>
                <a:ea typeface="黑体" panose="02010609060101010101" pitchFamily="49" charset="-122"/>
                <a:sym typeface="Symbol" panose="05050102010706020507" pitchFamily="18" charset="2"/>
              </a:rPr>
              <a:t> </a:t>
            </a:r>
            <a:r>
              <a:rPr kumimoji="1" lang="zh-CN" altLang="en-US">
                <a:solidFill>
                  <a:srgbClr val="FF0000"/>
                </a:solidFill>
                <a:latin typeface="黑体" panose="02010609060101010101" pitchFamily="49" charset="-122"/>
                <a:ea typeface="黑体" panose="02010609060101010101" pitchFamily="49" charset="-122"/>
              </a:rPr>
              <a:t>在</a:t>
            </a:r>
            <a:r>
              <a:rPr kumimoji="1" lang="en-US" altLang="zh-CN">
                <a:solidFill>
                  <a:srgbClr val="FF0000"/>
                </a:solidFill>
                <a:latin typeface="黑体" panose="02010609060101010101" pitchFamily="49" charset="-122"/>
                <a:ea typeface="黑体" panose="02010609060101010101" pitchFamily="49" charset="-122"/>
              </a:rPr>
              <a:t>1-</a:t>
            </a:r>
            <a:r>
              <a:rPr kumimoji="1" lang="en-US" altLang="zh-CN" i="1">
                <a:solidFill>
                  <a:srgbClr val="FF0000"/>
                </a:solidFill>
                <a:latin typeface="黑体" panose="02010609060101010101" pitchFamily="49" charset="-122"/>
                <a:ea typeface="黑体" panose="02010609060101010101" pitchFamily="49" charset="-122"/>
                <a:sym typeface="Symbol" panose="05050102010706020507" pitchFamily="18" charset="2"/>
              </a:rPr>
              <a:t></a:t>
            </a:r>
            <a:r>
              <a:rPr kumimoji="1" lang="zh-CN" altLang="en-US">
                <a:solidFill>
                  <a:srgbClr val="FF0000"/>
                </a:solidFill>
                <a:latin typeface="黑体" panose="02010609060101010101" pitchFamily="49" charset="-122"/>
                <a:ea typeface="黑体" panose="02010609060101010101" pitchFamily="49" charset="-122"/>
                <a:sym typeface="Symbol" panose="05050102010706020507" pitchFamily="18" charset="2"/>
              </a:rPr>
              <a:t>置信水平下的</a:t>
            </a:r>
            <a:r>
              <a:rPr kumimoji="1" lang="zh-CN" altLang="en-US">
                <a:solidFill>
                  <a:srgbClr val="FF0000"/>
                </a:solidFill>
                <a:latin typeface="黑体" panose="02010609060101010101" pitchFamily="49" charset="-122"/>
                <a:ea typeface="黑体" panose="02010609060101010101" pitchFamily="49" charset="-122"/>
              </a:rPr>
              <a:t>置信区间为：</a:t>
            </a:r>
          </a:p>
        </p:txBody>
      </p:sp>
      <p:graphicFrame>
        <p:nvGraphicFramePr>
          <p:cNvPr id="12290" name="Object 5">
            <a:hlinkClick r:id="" action="ppaction://ole?verb=0"/>
          </p:cNvPr>
          <p:cNvGraphicFramePr>
            <a:graphicFrameLocks/>
          </p:cNvGraphicFramePr>
          <p:nvPr/>
        </p:nvGraphicFramePr>
        <p:xfrm>
          <a:off x="1804988" y="3698875"/>
          <a:ext cx="4894262" cy="974725"/>
        </p:xfrm>
        <a:graphic>
          <a:graphicData uri="http://schemas.openxmlformats.org/presentationml/2006/ole">
            <mc:AlternateContent xmlns:mc="http://schemas.openxmlformats.org/markup-compatibility/2006">
              <mc:Choice xmlns:v="urn:schemas-microsoft-com:vml" Requires="v">
                <p:oleObj name="Equation" r:id="rId3" imgW="1479612" imgH="425275" progId="Equation.DSMT4">
                  <p:embed/>
                </p:oleObj>
              </mc:Choice>
              <mc:Fallback>
                <p:oleObj name="Equation" r:id="rId3" imgW="1479612" imgH="425275" progId="Equation.DSMT4">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988" y="3698875"/>
                        <a:ext cx="4894262" cy="9747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2291" name="Object 6">
            <a:hlinkClick r:id="" action="ppaction://ole?verb=0"/>
          </p:cNvPr>
          <p:cNvGraphicFramePr>
            <a:graphicFrameLocks/>
          </p:cNvGraphicFramePr>
          <p:nvPr/>
        </p:nvGraphicFramePr>
        <p:xfrm>
          <a:off x="2208213" y="5218113"/>
          <a:ext cx="2281237" cy="1154112"/>
        </p:xfrm>
        <a:graphic>
          <a:graphicData uri="http://schemas.openxmlformats.org/presentationml/2006/ole">
            <mc:AlternateContent xmlns:mc="http://schemas.openxmlformats.org/markup-compatibility/2006">
              <mc:Choice xmlns:v="urn:schemas-microsoft-com:vml" Requires="v">
                <p:oleObj name="Equation" r:id="rId5" imgW="806487" imgH="425275" progId="Equation.DSMT4">
                  <p:embed/>
                </p:oleObj>
              </mc:Choice>
              <mc:Fallback>
                <p:oleObj name="Equation" r:id="rId5" imgW="806487" imgH="425275" progId="Equation.DSMT4">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3" y="5218113"/>
                        <a:ext cx="2281237" cy="11541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24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9850" y="2335213"/>
            <a:ext cx="32004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6247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66688"/>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2472" name="矩形 2"/>
          <p:cNvSpPr>
            <a:spLocks noChangeArrowheads="1"/>
          </p:cNvSpPr>
          <p:nvPr/>
        </p:nvSpPr>
        <p:spPr bwMode="auto">
          <a:xfrm>
            <a:off x="0" y="168275"/>
            <a:ext cx="49609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r>
              <a:rPr lang="en-US" altLang="zh-CN">
                <a:latin typeface="仿宋" panose="02010609060101010101" pitchFamily="49" charset="-122"/>
                <a:ea typeface="仿宋" panose="02010609060101010101" pitchFamily="49" charset="-122"/>
              </a:rPr>
              <a:t> </a:t>
            </a:r>
            <a:r>
              <a:rPr lang="en-US" altLang="zh-CN">
                <a:latin typeface="黑体" panose="02010609060101010101" pitchFamily="49" charset="-122"/>
                <a:ea typeface="黑体" panose="02010609060101010101" pitchFamily="49" charset="-122"/>
              </a:rPr>
              <a:t>4.3 </a:t>
            </a:r>
            <a:r>
              <a:rPr lang="zh-CN" altLang="en-US" sz="3200">
                <a:latin typeface="黑体" panose="02010609060101010101" pitchFamily="49" charset="-122"/>
                <a:ea typeface="黑体" panose="02010609060101010101" pitchFamily="49" charset="-122"/>
              </a:rPr>
              <a:t>总体均值的区间估计</a:t>
            </a:r>
          </a:p>
        </p:txBody>
      </p:sp>
      <p:sp>
        <p:nvSpPr>
          <p:cNvPr id="62473" name="圆角矩形 6"/>
          <p:cNvSpPr>
            <a:spLocks noChangeArrowheads="1"/>
          </p:cNvSpPr>
          <p:nvPr/>
        </p:nvSpPr>
        <p:spPr bwMode="auto">
          <a:xfrm>
            <a:off x="392113" y="860425"/>
            <a:ext cx="4973637" cy="477838"/>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rPr>
              <a:t>正态总体、方差未知、小样本</a:t>
            </a:r>
          </a:p>
        </p:txBody>
      </p:sp>
      <p:sp>
        <p:nvSpPr>
          <p:cNvPr id="10" name="Rectangle 3"/>
          <p:cNvSpPr txBox="1">
            <a:spLocks noChangeArrowheads="1"/>
          </p:cNvSpPr>
          <p:nvPr/>
        </p:nvSpPr>
        <p:spPr bwMode="auto">
          <a:xfrm>
            <a:off x="544513" y="3243263"/>
            <a:ext cx="5464175" cy="592137"/>
          </a:xfrm>
          <a:prstGeom prst="rect">
            <a:avLst/>
          </a:prstGeom>
          <a:noFill/>
          <a:ln w="9525">
            <a:noFill/>
            <a:miter lim="800000"/>
            <a:headEnd/>
            <a:tailEnd/>
          </a:ln>
        </p:spPr>
        <p:txBody>
          <a:bodyPr/>
          <a:lstStyle/>
          <a:p>
            <a:pPr marL="609600" indent="-609600">
              <a:lnSpc>
                <a:spcPct val="90000"/>
              </a:lnSpc>
              <a:spcBef>
                <a:spcPct val="40000"/>
              </a:spcBef>
              <a:buFont typeface="Wingdings" pitchFamily="2" charset="2"/>
              <a:buChar char="n"/>
              <a:defRPr/>
            </a:pPr>
            <a:r>
              <a:rPr lang="zh-CN" altLang="en-US" sz="2800" kern="0" dirty="0">
                <a:solidFill>
                  <a:srgbClr val="FF0000"/>
                </a:solidFill>
                <a:latin typeface="黑体" pitchFamily="49" charset="-122"/>
                <a:ea typeface="黑体" pitchFamily="49" charset="-122"/>
              </a:rPr>
              <a:t>使用 </a:t>
            </a:r>
            <a:r>
              <a:rPr lang="en-US" altLang="zh-CN" sz="2800" i="1" kern="0" dirty="0">
                <a:solidFill>
                  <a:srgbClr val="FF0000"/>
                </a:solidFill>
                <a:latin typeface="黑体" pitchFamily="49" charset="-122"/>
                <a:ea typeface="黑体" pitchFamily="49" charset="-122"/>
              </a:rPr>
              <a:t>t</a:t>
            </a:r>
            <a:r>
              <a:rPr lang="en-US" altLang="zh-CN" sz="2800" kern="0" dirty="0">
                <a:solidFill>
                  <a:srgbClr val="FF0000"/>
                </a:solidFill>
                <a:latin typeface="黑体" pitchFamily="49" charset="-122"/>
                <a:ea typeface="黑体" pitchFamily="49" charset="-122"/>
              </a:rPr>
              <a:t> </a:t>
            </a:r>
            <a:r>
              <a:rPr lang="zh-CN" altLang="en-US" sz="2800" kern="0" dirty="0">
                <a:solidFill>
                  <a:srgbClr val="FF0000"/>
                </a:solidFill>
                <a:latin typeface="黑体" pitchFamily="49" charset="-122"/>
                <a:ea typeface="黑体" pitchFamily="49" charset="-122"/>
              </a:rPr>
              <a:t>分布统计量：</a:t>
            </a:r>
            <a:endParaRPr lang="zh-CN" altLang="en-US" sz="2800" i="1" kern="0" dirty="0">
              <a:solidFill>
                <a:srgbClr val="FF0000"/>
              </a:solidFill>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5475">
                                            <p:txEl>
                                              <p:pRg st="0" end="0"/>
                                            </p:txEl>
                                          </p:spTgt>
                                        </p:tgtEl>
                                        <p:attrNameLst>
                                          <p:attrName>style.visibility</p:attrName>
                                        </p:attrNameLst>
                                      </p:cBhvr>
                                      <p:to>
                                        <p:strVal val="visible"/>
                                      </p:to>
                                    </p:set>
                                    <p:animEffect transition="in" filter="blinds(horizontal)">
                                      <p:cBhvr>
                                        <p:cTn id="7" dur="500"/>
                                        <p:tgtEl>
                                          <p:spTgt spid="745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45475">
                                            <p:txEl>
                                              <p:pRg st="1" end="1"/>
                                            </p:txEl>
                                          </p:spTgt>
                                        </p:tgtEl>
                                        <p:attrNameLst>
                                          <p:attrName>style.visibility</p:attrName>
                                        </p:attrNameLst>
                                      </p:cBhvr>
                                      <p:to>
                                        <p:strVal val="visible"/>
                                      </p:to>
                                    </p:set>
                                    <p:animEffect transition="in" filter="blinds(horizontal)">
                                      <p:cBhvr>
                                        <p:cTn id="12" dur="500"/>
                                        <p:tgtEl>
                                          <p:spTgt spid="7454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45475">
                                            <p:txEl>
                                              <p:pRg st="2" end="2"/>
                                            </p:txEl>
                                          </p:spTgt>
                                        </p:tgtEl>
                                        <p:attrNameLst>
                                          <p:attrName>style.visibility</p:attrName>
                                        </p:attrNameLst>
                                      </p:cBhvr>
                                      <p:to>
                                        <p:strVal val="visible"/>
                                      </p:to>
                                    </p:set>
                                    <p:animEffect transition="in" filter="blinds(horizontal)">
                                      <p:cBhvr>
                                        <p:cTn id="17" dur="500"/>
                                        <p:tgtEl>
                                          <p:spTgt spid="7454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2290"/>
                                        </p:tgtEl>
                                        <p:attrNameLst>
                                          <p:attrName>style.visibility</p:attrName>
                                        </p:attrNameLst>
                                      </p:cBhvr>
                                      <p:to>
                                        <p:strVal val="visible"/>
                                      </p:to>
                                    </p:set>
                                    <p:animEffect transition="in" filter="blinds(horizontal)">
                                      <p:cBhvr>
                                        <p:cTn id="27" dur="500"/>
                                        <p:tgtEl>
                                          <p:spTgt spid="122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293"/>
                                        </p:tgtEl>
                                        <p:attrNameLst>
                                          <p:attrName>style.visibility</p:attrName>
                                        </p:attrNameLst>
                                      </p:cBhvr>
                                      <p:to>
                                        <p:strVal val="visible"/>
                                      </p:to>
                                    </p:set>
                                    <p:animEffect transition="in" filter="blinds(horizontal)">
                                      <p:cBhvr>
                                        <p:cTn id="32" dur="500"/>
                                        <p:tgtEl>
                                          <p:spTgt spid="1229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2291"/>
                                        </p:tgtEl>
                                        <p:attrNameLst>
                                          <p:attrName>style.visibility</p:attrName>
                                        </p:attrNameLst>
                                      </p:cBhvr>
                                      <p:to>
                                        <p:strVal val="visible"/>
                                      </p:to>
                                    </p:set>
                                    <p:animEffect transition="in" filter="blinds(horizontal)">
                                      <p:cBhvr>
                                        <p:cTn id="3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5" grpId="0" build="p"/>
      <p:bldP spid="12293"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pic>
        <p:nvPicPr>
          <p:cNvPr id="64514"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矩形 6"/>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endParaRPr>
          </a:p>
        </p:txBody>
      </p:sp>
      <p:sp>
        <p:nvSpPr>
          <p:cNvPr id="64516" name="文本框 8"/>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a:solidFill>
                  <a:srgbClr val="1C4885"/>
                </a:solidFill>
                <a:latin typeface="微软雅黑" panose="020B0503020204020204" pitchFamily="34" charset="-122"/>
                <a:ea typeface="微软雅黑" panose="020B0503020204020204" pitchFamily="34" charset="-122"/>
              </a:rPr>
              <a:t>4</a:t>
            </a:r>
            <a:endParaRPr lang="zh-CN" altLang="en-US" sz="34400">
              <a:solidFill>
                <a:srgbClr val="1C4885"/>
              </a:solidFill>
              <a:latin typeface="微软雅黑" panose="020B0503020204020204" pitchFamily="34" charset="-122"/>
              <a:ea typeface="微软雅黑" panose="020B0503020204020204" pitchFamily="34" charset="-122"/>
            </a:endParaRPr>
          </a:p>
        </p:txBody>
      </p:sp>
      <p:sp>
        <p:nvSpPr>
          <p:cNvPr id="64517" name="文本框 12"/>
          <p:cNvSpPr txBox="1">
            <a:spLocks noChangeArrowheads="1"/>
          </p:cNvSpPr>
          <p:nvPr/>
        </p:nvSpPr>
        <p:spPr bwMode="auto">
          <a:xfrm>
            <a:off x="2762250" y="4067175"/>
            <a:ext cx="7086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a:solidFill>
                  <a:srgbClr val="1C4885"/>
                </a:solidFill>
                <a:latin typeface="黑体" panose="02010609060101010101" pitchFamily="49" charset="-122"/>
                <a:ea typeface="黑体" panose="02010609060101010101" pitchFamily="49" charset="-122"/>
              </a:rPr>
              <a:t>总体比例的区间估计</a:t>
            </a:r>
          </a:p>
        </p:txBody>
      </p:sp>
      <p:grpSp>
        <p:nvGrpSpPr>
          <p:cNvPr id="64518" name="组合 13"/>
          <p:cNvGrpSpPr>
            <a:grpSpLocks noChangeAspect="1"/>
          </p:cNvGrpSpPr>
          <p:nvPr/>
        </p:nvGrpSpPr>
        <p:grpSpPr bwMode="auto">
          <a:xfrm>
            <a:off x="6804025" y="3178175"/>
            <a:ext cx="5578475" cy="3481388"/>
            <a:chOff x="0" y="0"/>
            <a:chExt cx="5324473" cy="3322983"/>
          </a:xfrm>
        </p:grpSpPr>
        <p:pic>
          <p:nvPicPr>
            <p:cNvPr id="64520" name="图片 14"/>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图片 15"/>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519" name="文本框 17"/>
          <p:cNvSpPr>
            <a:spLocks/>
          </p:cNvSpPr>
          <p:nvPr/>
        </p:nvSpPr>
        <p:spPr bwMode="auto">
          <a:xfrm>
            <a:off x="168275" y="4889500"/>
            <a:ext cx="2484438" cy="928688"/>
          </a:xfrm>
          <a:custGeom>
            <a:avLst/>
            <a:gdLst>
              <a:gd name="T0" fmla="*/ 0 w 2484854"/>
              <a:gd name="T1" fmla="*/ 0 h 929514"/>
              <a:gd name="T2" fmla="*/ 2479450 w 2484854"/>
              <a:gd name="T3" fmla="*/ 0 h 929514"/>
              <a:gd name="T4" fmla="*/ 2479450 w 2484854"/>
              <a:gd name="T5" fmla="*/ 205578 h 929514"/>
              <a:gd name="T6" fmla="*/ 2078986 w 2484854"/>
              <a:gd name="T7" fmla="*/ 205578 h 929514"/>
              <a:gd name="T8" fmla="*/ 2078986 w 2484854"/>
              <a:gd name="T9" fmla="*/ 918833 h 929514"/>
              <a:gd name="T10" fmla="*/ 1450608 w 2484854"/>
              <a:gd name="T11" fmla="*/ 918833 h 929514"/>
              <a:gd name="T12" fmla="*/ 1450608 w 2484854"/>
              <a:gd name="T13" fmla="*/ 205578 h 929514"/>
              <a:gd name="T14" fmla="*/ 0 w 2484854"/>
              <a:gd name="T15" fmla="*/ 205578 h 929514"/>
              <a:gd name="T16" fmla="*/ 0 w 2484854"/>
              <a:gd name="T17" fmla="*/ 0 h 9295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84854"/>
              <a:gd name="T28" fmla="*/ 0 h 929514"/>
              <a:gd name="T29" fmla="*/ 2484854 w 2484854"/>
              <a:gd name="T30" fmla="*/ 929514 h 9295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84854" h="929514">
                <a:moveTo>
                  <a:pt x="0" y="0"/>
                </a:moveTo>
                <a:lnTo>
                  <a:pt x="2484854" y="0"/>
                </a:lnTo>
                <a:lnTo>
                  <a:pt x="2484854" y="207967"/>
                </a:lnTo>
                <a:lnTo>
                  <a:pt x="2083520" y="207967"/>
                </a:lnTo>
                <a:lnTo>
                  <a:pt x="2083520" y="929514"/>
                </a:lnTo>
                <a:lnTo>
                  <a:pt x="1453767" y="929514"/>
                </a:lnTo>
                <a:lnTo>
                  <a:pt x="1453767" y="207967"/>
                </a:lnTo>
                <a:lnTo>
                  <a:pt x="0" y="20796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6739" name="Rectangle 3"/>
          <p:cNvSpPr>
            <a:spLocks noGrp="1" noChangeArrowheads="1"/>
          </p:cNvSpPr>
          <p:nvPr>
            <p:ph type="body" idx="1"/>
          </p:nvPr>
        </p:nvSpPr>
        <p:spPr>
          <a:xfrm>
            <a:off x="561975" y="1108075"/>
            <a:ext cx="10769600" cy="1466850"/>
          </a:xfrm>
        </p:spPr>
        <p:txBody>
          <a:bodyPr/>
          <a:lstStyle/>
          <a:p>
            <a:pPr marL="0" indent="0">
              <a:buFont typeface="Wingdings" panose="05000000000000000000" pitchFamily="2" charset="2"/>
              <a:buChar char="n"/>
            </a:pPr>
            <a:r>
              <a:rPr lang="en-US" altLang="zh-CN" b="1">
                <a:solidFill>
                  <a:srgbClr val="FF0000"/>
                </a:solidFill>
                <a:latin typeface="黑体" panose="02010609060101010101" pitchFamily="49" charset="-122"/>
                <a:ea typeface="黑体" panose="02010609060101010101" pitchFamily="49" charset="-122"/>
              </a:rPr>
              <a:t> </a:t>
            </a:r>
            <a:r>
              <a:rPr lang="zh-CN" altLang="en-US" b="1">
                <a:solidFill>
                  <a:srgbClr val="FF0000"/>
                </a:solidFill>
                <a:latin typeface="黑体" panose="02010609060101010101" pitchFamily="49" charset="-122"/>
                <a:ea typeface="黑体" panose="02010609060101010101" pitchFamily="49" charset="-122"/>
              </a:rPr>
              <a:t>假定条件：</a:t>
            </a:r>
            <a:endParaRPr lang="en-US" altLang="zh-CN" b="1">
              <a:solidFill>
                <a:srgbClr val="FF0000"/>
              </a:solidFill>
              <a:latin typeface="黑体" panose="02010609060101010101" pitchFamily="49" charset="-122"/>
              <a:ea typeface="黑体" panose="02010609060101010101" pitchFamily="49" charset="-122"/>
            </a:endParaRPr>
          </a:p>
          <a:p>
            <a:pPr marL="0" indent="0">
              <a:buFont typeface="Wingdings" panose="05000000000000000000" pitchFamily="2" charset="2"/>
              <a:buChar char="p"/>
            </a:pPr>
            <a:r>
              <a:rPr lang="zh-CN" altLang="en-US" b="1">
                <a:solidFill>
                  <a:srgbClr val="00B050"/>
                </a:solidFill>
                <a:latin typeface="黑体" panose="02010609060101010101" pitchFamily="49" charset="-122"/>
                <a:ea typeface="黑体" panose="02010609060101010101" pitchFamily="49" charset="-122"/>
              </a:rPr>
              <a:t>总体服从二项分布</a:t>
            </a:r>
            <a:endParaRPr lang="en-US" altLang="zh-CN" b="1">
              <a:solidFill>
                <a:srgbClr val="00B050"/>
              </a:solidFill>
              <a:latin typeface="黑体" panose="02010609060101010101" pitchFamily="49" charset="-122"/>
              <a:ea typeface="黑体" panose="02010609060101010101" pitchFamily="49" charset="-122"/>
            </a:endParaRPr>
          </a:p>
          <a:p>
            <a:pPr marL="0" indent="0">
              <a:buFont typeface="Wingdings" panose="05000000000000000000" pitchFamily="2" charset="2"/>
              <a:buChar char="p"/>
            </a:pPr>
            <a:r>
              <a:rPr lang="zh-CN" altLang="en-US" b="1">
                <a:solidFill>
                  <a:srgbClr val="00B050"/>
                </a:solidFill>
                <a:latin typeface="黑体" panose="02010609060101010101" pitchFamily="49" charset="-122"/>
                <a:ea typeface="黑体" panose="02010609060101010101" pitchFamily="49" charset="-122"/>
              </a:rPr>
              <a:t>可以由正态分布来近似</a:t>
            </a:r>
          </a:p>
        </p:txBody>
      </p:sp>
      <p:graphicFrame>
        <p:nvGraphicFramePr>
          <p:cNvPr id="13314" name="Object 4">
            <a:hlinkClick r:id="" action="ppaction://ole?verb=0"/>
          </p:cNvPr>
          <p:cNvGraphicFramePr>
            <a:graphicFrameLocks/>
          </p:cNvGraphicFramePr>
          <p:nvPr/>
        </p:nvGraphicFramePr>
        <p:xfrm>
          <a:off x="1557338" y="3360738"/>
          <a:ext cx="4567237" cy="1247775"/>
        </p:xfrm>
        <a:graphic>
          <a:graphicData uri="http://schemas.openxmlformats.org/presentationml/2006/ole">
            <mc:AlternateContent xmlns:mc="http://schemas.openxmlformats.org/markup-compatibility/2006">
              <mc:Choice xmlns:v="urn:schemas-microsoft-com:vml" Requires="v">
                <p:oleObj name="Equation" r:id="rId3" imgW="1670186" imgH="628650" progId="Equation.DSMT4">
                  <p:embed/>
                </p:oleObj>
              </mc:Choice>
              <mc:Fallback>
                <p:oleObj name="Equation" r:id="rId3" imgW="1670186" imgH="628650" progId="Equation.DSMT4">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338" y="3360738"/>
                        <a:ext cx="4567237" cy="12477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4" name="Text Box 5"/>
          <p:cNvSpPr txBox="1">
            <a:spLocks noChangeArrowheads="1"/>
          </p:cNvSpPr>
          <p:nvPr/>
        </p:nvSpPr>
        <p:spPr bwMode="auto">
          <a:xfrm>
            <a:off x="646113" y="4743450"/>
            <a:ext cx="9956800" cy="4794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50000"/>
              </a:spcBef>
              <a:buFont typeface="Wingdings" panose="05000000000000000000" pitchFamily="2" charset="2"/>
              <a:buChar char="n"/>
            </a:pPr>
            <a:r>
              <a:rPr kumimoji="1" lang="en-US" altLang="zh-CN" sz="2600" b="0">
                <a:solidFill>
                  <a:srgbClr val="FF0000"/>
                </a:solidFill>
                <a:latin typeface="Arial" panose="020B0604020202020204" pitchFamily="34" charset="0"/>
              </a:rPr>
              <a:t> </a:t>
            </a:r>
            <a:r>
              <a:rPr kumimoji="1" lang="zh-CN" altLang="en-US">
                <a:solidFill>
                  <a:srgbClr val="FF0000"/>
                </a:solidFill>
                <a:latin typeface="黑体" panose="02010609060101010101" pitchFamily="49" charset="-122"/>
                <a:ea typeface="黑体" panose="02010609060101010101" pitchFamily="49" charset="-122"/>
              </a:rPr>
              <a:t>总体比例</a:t>
            </a:r>
            <a:r>
              <a:rPr kumimoji="1" lang="zh-CN" altLang="en-US" i="1">
                <a:solidFill>
                  <a:srgbClr val="FF0000"/>
                </a:solidFill>
                <a:latin typeface="黑体" panose="02010609060101010101" pitchFamily="49" charset="-122"/>
                <a:ea typeface="黑体" panose="02010609060101010101" pitchFamily="49" charset="-122"/>
                <a:sym typeface="Symbol" panose="05050102010706020507" pitchFamily="18" charset="2"/>
              </a:rPr>
              <a:t></a:t>
            </a:r>
            <a:r>
              <a:rPr kumimoji="1" lang="zh-CN" altLang="en-US">
                <a:solidFill>
                  <a:srgbClr val="FF0000"/>
                </a:solidFill>
                <a:latin typeface="黑体" panose="02010609060101010101" pitchFamily="49" charset="-122"/>
                <a:ea typeface="黑体" panose="02010609060101010101" pitchFamily="49" charset="-122"/>
              </a:rPr>
              <a:t>在</a:t>
            </a:r>
            <a:r>
              <a:rPr kumimoji="1" lang="en-US" altLang="zh-CN">
                <a:solidFill>
                  <a:srgbClr val="FF0000"/>
                </a:solidFill>
                <a:latin typeface="黑体" panose="02010609060101010101" pitchFamily="49" charset="-122"/>
                <a:ea typeface="黑体" panose="02010609060101010101" pitchFamily="49" charset="-122"/>
              </a:rPr>
              <a:t>1-</a:t>
            </a:r>
            <a:r>
              <a:rPr kumimoji="1" lang="en-US" altLang="zh-CN" i="1">
                <a:solidFill>
                  <a:srgbClr val="FF0000"/>
                </a:solidFill>
                <a:latin typeface="黑体" panose="02010609060101010101" pitchFamily="49" charset="-122"/>
                <a:ea typeface="黑体" panose="02010609060101010101" pitchFamily="49" charset="-122"/>
                <a:sym typeface="Symbol" panose="05050102010706020507" pitchFamily="18" charset="2"/>
              </a:rPr>
              <a:t></a:t>
            </a:r>
            <a:r>
              <a:rPr kumimoji="1" lang="zh-CN" altLang="en-US">
                <a:solidFill>
                  <a:srgbClr val="FF0000"/>
                </a:solidFill>
                <a:latin typeface="黑体" panose="02010609060101010101" pitchFamily="49" charset="-122"/>
                <a:ea typeface="黑体" panose="02010609060101010101" pitchFamily="49" charset="-122"/>
                <a:sym typeface="Symbol" panose="05050102010706020507" pitchFamily="18" charset="2"/>
              </a:rPr>
              <a:t>置信水平下</a:t>
            </a:r>
            <a:r>
              <a:rPr kumimoji="1" lang="zh-CN" altLang="en-US">
                <a:solidFill>
                  <a:srgbClr val="FF0000"/>
                </a:solidFill>
                <a:latin typeface="黑体" panose="02010609060101010101" pitchFamily="49" charset="-122"/>
                <a:ea typeface="黑体" panose="02010609060101010101" pitchFamily="49" charset="-122"/>
              </a:rPr>
              <a:t>的置信区间为：</a:t>
            </a:r>
          </a:p>
        </p:txBody>
      </p:sp>
      <p:graphicFrame>
        <p:nvGraphicFramePr>
          <p:cNvPr id="13315" name="Object 6">
            <a:hlinkClick r:id="" action="ppaction://ole?verb=0"/>
          </p:cNvPr>
          <p:cNvGraphicFramePr>
            <a:graphicFrameLocks/>
          </p:cNvGraphicFramePr>
          <p:nvPr/>
        </p:nvGraphicFramePr>
        <p:xfrm>
          <a:off x="1238250" y="5419725"/>
          <a:ext cx="3848100" cy="1012825"/>
        </p:xfrm>
        <a:graphic>
          <a:graphicData uri="http://schemas.openxmlformats.org/presentationml/2006/ole">
            <mc:AlternateContent xmlns:mc="http://schemas.openxmlformats.org/markup-compatibility/2006">
              <mc:Choice xmlns:v="urn:schemas-microsoft-com:vml" Requires="v">
                <p:oleObj name="Equation" r:id="rId5" imgW="1403461" imgH="438281" progId="Equation.DSMT4">
                  <p:embed/>
                </p:oleObj>
              </mc:Choice>
              <mc:Fallback>
                <p:oleObj name="Equation" r:id="rId5" imgW="1403461" imgH="438281" progId="Equation.DSMT4">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50" y="5419725"/>
                        <a:ext cx="3848100" cy="10128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554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8025" y="2960688"/>
            <a:ext cx="32004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5543" name="矩形 1"/>
          <p:cNvSpPr>
            <a:spLocks noChangeArrowheads="1"/>
          </p:cNvSpPr>
          <p:nvPr/>
        </p:nvSpPr>
        <p:spPr bwMode="auto">
          <a:xfrm>
            <a:off x="300038" y="153988"/>
            <a:ext cx="5773737"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r>
              <a:rPr lang="en-US" altLang="zh-CN" sz="3200">
                <a:solidFill>
                  <a:srgbClr val="000000"/>
                </a:solidFill>
                <a:latin typeface="黑体" panose="02010609060101010101" pitchFamily="49" charset="-122"/>
                <a:ea typeface="黑体" panose="02010609060101010101" pitchFamily="49" charset="-122"/>
              </a:rPr>
              <a:t>4.4 </a:t>
            </a:r>
            <a:r>
              <a:rPr lang="zh-CN" altLang="en-US" sz="3200">
                <a:solidFill>
                  <a:srgbClr val="000000"/>
                </a:solidFill>
                <a:latin typeface="黑体" panose="02010609060101010101" pitchFamily="49" charset="-122"/>
                <a:ea typeface="黑体" panose="02010609060101010101" pitchFamily="49" charset="-122"/>
              </a:rPr>
              <a:t>总体比例的区间估计</a:t>
            </a:r>
          </a:p>
        </p:txBody>
      </p:sp>
      <p:pic>
        <p:nvPicPr>
          <p:cNvPr id="65544"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 y="184150"/>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9" name="Rectangle 3"/>
          <p:cNvSpPr txBox="1">
            <a:spLocks noChangeArrowheads="1"/>
          </p:cNvSpPr>
          <p:nvPr/>
        </p:nvSpPr>
        <p:spPr bwMode="auto">
          <a:xfrm>
            <a:off x="584200" y="2809875"/>
            <a:ext cx="10769600" cy="549275"/>
          </a:xfrm>
          <a:prstGeom prst="rect">
            <a:avLst/>
          </a:prstGeom>
          <a:noFill/>
          <a:ln w="9525">
            <a:noFill/>
            <a:miter lim="800000"/>
            <a:headEnd/>
            <a:tailEnd/>
          </a:ln>
        </p:spPr>
        <p:txBody>
          <a:bodyPr/>
          <a:lstStyle/>
          <a:p>
            <a:pPr marL="609600" indent="-609600">
              <a:lnSpc>
                <a:spcPct val="90000"/>
              </a:lnSpc>
              <a:spcBef>
                <a:spcPct val="40000"/>
              </a:spcBef>
              <a:buFont typeface="Wingdings" pitchFamily="2" charset="2"/>
              <a:buChar char="n"/>
              <a:defRPr/>
            </a:pPr>
            <a:r>
              <a:rPr lang="zh-CN" altLang="en-US" sz="2800" kern="0" dirty="0">
                <a:solidFill>
                  <a:srgbClr val="FF0000"/>
                </a:solidFill>
                <a:latin typeface="黑体" pitchFamily="49" charset="-122"/>
                <a:ea typeface="黑体" pitchFamily="49" charset="-122"/>
              </a:rPr>
              <a:t>使用正态分布统计量：</a:t>
            </a:r>
            <a:endParaRPr lang="en-US" altLang="zh-CN" sz="2800" kern="0" dirty="0">
              <a:solidFill>
                <a:srgbClr val="FF0000"/>
              </a:solidFill>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6739">
                                            <p:txEl>
                                              <p:pRg st="0" end="0"/>
                                            </p:txEl>
                                          </p:spTgt>
                                        </p:tgtEl>
                                        <p:attrNameLst>
                                          <p:attrName>style.visibility</p:attrName>
                                        </p:attrNameLst>
                                      </p:cBhvr>
                                      <p:to>
                                        <p:strVal val="visible"/>
                                      </p:to>
                                    </p:set>
                                    <p:animEffect transition="in" filter="blinds(horizontal)">
                                      <p:cBhvr>
                                        <p:cTn id="7" dur="500"/>
                                        <p:tgtEl>
                                          <p:spTgt spid="7567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6739">
                                            <p:txEl>
                                              <p:pRg st="1" end="1"/>
                                            </p:txEl>
                                          </p:spTgt>
                                        </p:tgtEl>
                                        <p:attrNameLst>
                                          <p:attrName>style.visibility</p:attrName>
                                        </p:attrNameLst>
                                      </p:cBhvr>
                                      <p:to>
                                        <p:strVal val="visible"/>
                                      </p:to>
                                    </p:set>
                                    <p:animEffect transition="in" filter="blinds(horizontal)">
                                      <p:cBhvr>
                                        <p:cTn id="12" dur="500"/>
                                        <p:tgtEl>
                                          <p:spTgt spid="7567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6739">
                                            <p:txEl>
                                              <p:pRg st="2" end="2"/>
                                            </p:txEl>
                                          </p:spTgt>
                                        </p:tgtEl>
                                        <p:attrNameLst>
                                          <p:attrName>style.visibility</p:attrName>
                                        </p:attrNameLst>
                                      </p:cBhvr>
                                      <p:to>
                                        <p:strVal val="visible"/>
                                      </p:to>
                                    </p:set>
                                    <p:animEffect transition="in" filter="blinds(horizontal)">
                                      <p:cBhvr>
                                        <p:cTn id="17" dur="500"/>
                                        <p:tgtEl>
                                          <p:spTgt spid="7567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3314"/>
                                        </p:tgtEl>
                                        <p:attrNameLst>
                                          <p:attrName>style.visibility</p:attrName>
                                        </p:attrNameLst>
                                      </p:cBhvr>
                                      <p:to>
                                        <p:strVal val="visible"/>
                                      </p:to>
                                    </p:set>
                                    <p:animEffect transition="in" filter="blinds(horizontal)">
                                      <p:cBhvr>
                                        <p:cTn id="27" dur="500"/>
                                        <p:tgtEl>
                                          <p:spTgt spid="133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204"/>
                                        </p:tgtEl>
                                        <p:attrNameLst>
                                          <p:attrName>style.visibility</p:attrName>
                                        </p:attrNameLst>
                                      </p:cBhvr>
                                      <p:to>
                                        <p:strVal val="visible"/>
                                      </p:to>
                                    </p:set>
                                    <p:animEffect transition="in" filter="blinds(horizontal)">
                                      <p:cBhvr>
                                        <p:cTn id="32" dur="500"/>
                                        <p:tgtEl>
                                          <p:spTgt spid="512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3315"/>
                                        </p:tgtEl>
                                        <p:attrNameLst>
                                          <p:attrName>style.visibility</p:attrName>
                                        </p:attrNameLst>
                                      </p:cBhvr>
                                      <p:to>
                                        <p:strVal val="visible"/>
                                      </p:to>
                                    </p:set>
                                    <p:animEffect transition="in" filter="blinds(horizontal)">
                                      <p:cBhvr>
                                        <p:cTn id="37"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build="p"/>
      <p:bldP spid="51204"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pic>
        <p:nvPicPr>
          <p:cNvPr id="67586"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矩形 6"/>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endParaRPr>
          </a:p>
        </p:txBody>
      </p:sp>
      <p:sp>
        <p:nvSpPr>
          <p:cNvPr id="67588" name="文本框 8"/>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4400">
                <a:solidFill>
                  <a:srgbClr val="1C4885"/>
                </a:solidFill>
                <a:latin typeface="微软雅黑" panose="020B0503020204020204" pitchFamily="34" charset="-122"/>
                <a:ea typeface="微软雅黑" panose="020B0503020204020204" pitchFamily="34" charset="-122"/>
              </a:rPr>
              <a:t>5</a:t>
            </a:r>
            <a:endParaRPr lang="zh-CN" altLang="en-US" sz="34400">
              <a:solidFill>
                <a:srgbClr val="1C4885"/>
              </a:solidFill>
              <a:latin typeface="微软雅黑" panose="020B0503020204020204" pitchFamily="34" charset="-122"/>
              <a:ea typeface="微软雅黑" panose="020B0503020204020204" pitchFamily="34" charset="-122"/>
            </a:endParaRPr>
          </a:p>
        </p:txBody>
      </p:sp>
      <p:sp>
        <p:nvSpPr>
          <p:cNvPr id="67589" name="文本框 12"/>
          <p:cNvSpPr txBox="1">
            <a:spLocks noChangeArrowheads="1"/>
          </p:cNvSpPr>
          <p:nvPr/>
        </p:nvSpPr>
        <p:spPr bwMode="auto">
          <a:xfrm>
            <a:off x="2632075" y="4111625"/>
            <a:ext cx="7985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a:solidFill>
                  <a:srgbClr val="1C4885"/>
                </a:solidFill>
                <a:latin typeface="黑体" panose="02010609060101010101" pitchFamily="49" charset="-122"/>
                <a:ea typeface="黑体" panose="02010609060101010101" pitchFamily="49" charset="-122"/>
              </a:rPr>
              <a:t>样本量的确定</a:t>
            </a:r>
          </a:p>
        </p:txBody>
      </p:sp>
      <p:grpSp>
        <p:nvGrpSpPr>
          <p:cNvPr id="67590" name="组合 13"/>
          <p:cNvGrpSpPr>
            <a:grpSpLocks noChangeAspect="1"/>
          </p:cNvGrpSpPr>
          <p:nvPr/>
        </p:nvGrpSpPr>
        <p:grpSpPr bwMode="auto">
          <a:xfrm>
            <a:off x="6804025" y="3178175"/>
            <a:ext cx="5578475" cy="3481388"/>
            <a:chOff x="0" y="0"/>
            <a:chExt cx="5324473" cy="3322983"/>
          </a:xfrm>
        </p:grpSpPr>
        <p:pic>
          <p:nvPicPr>
            <p:cNvPr id="67592" name="图片 14"/>
            <p:cNvPicPr>
              <a:picLocks noChangeAspect="1" noChangeArrowheads="1"/>
            </p:cNvPicPr>
            <p:nvPr/>
          </p:nvPicPr>
          <p:blipFill>
            <a:blip r:embed="rId3">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图片 15"/>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591" name="文本框 19"/>
          <p:cNvSpPr>
            <a:spLocks/>
          </p:cNvSpPr>
          <p:nvPr/>
        </p:nvSpPr>
        <p:spPr bwMode="auto">
          <a:xfrm>
            <a:off x="465138" y="4889500"/>
            <a:ext cx="2039937" cy="985838"/>
          </a:xfrm>
          <a:custGeom>
            <a:avLst/>
            <a:gdLst>
              <a:gd name="T0" fmla="*/ 1346930 w 2039375"/>
              <a:gd name="T1" fmla="*/ 0 h 987152"/>
              <a:gd name="T2" fmla="*/ 2046693 w 2039375"/>
              <a:gd name="T3" fmla="*/ 0 h 987152"/>
              <a:gd name="T4" fmla="*/ 2037234 w 2039375"/>
              <a:gd name="T5" fmla="*/ 105327 h 987152"/>
              <a:gd name="T6" fmla="*/ 1712860 w 2039375"/>
              <a:gd name="T7" fmla="*/ 671226 h 987152"/>
              <a:gd name="T8" fmla="*/ 792693 w 2039375"/>
              <a:gd name="T9" fmla="*/ 970205 h 987152"/>
              <a:gd name="T10" fmla="*/ 0 w 2039375"/>
              <a:gd name="T11" fmla="*/ 829632 h 987152"/>
              <a:gd name="T12" fmla="*/ 0 w 2039375"/>
              <a:gd name="T13" fmla="*/ 242163 h 987152"/>
              <a:gd name="T14" fmla="*/ 719851 w 2039375"/>
              <a:gd name="T15" fmla="*/ 449877 h 987152"/>
              <a:gd name="T16" fmla="*/ 1182615 w 2039375"/>
              <a:gd name="T17" fmla="*/ 309303 h 987152"/>
              <a:gd name="T18" fmla="*/ 1343294 w 2039375"/>
              <a:gd name="T19" fmla="*/ 39433 h 987152"/>
              <a:gd name="T20" fmla="*/ 1346930 w 2039375"/>
              <a:gd name="T21" fmla="*/ 0 h 987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39375"/>
              <a:gd name="T34" fmla="*/ 0 h 987152"/>
              <a:gd name="T35" fmla="*/ 2039375 w 2039375"/>
              <a:gd name="T36" fmla="*/ 987152 h 9871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39375" h="987152">
                <a:moveTo>
                  <a:pt x="1342113" y="0"/>
                </a:moveTo>
                <a:lnTo>
                  <a:pt x="2039375" y="0"/>
                </a:lnTo>
                <a:lnTo>
                  <a:pt x="2029950" y="107167"/>
                </a:lnTo>
                <a:cubicBezTo>
                  <a:pt x="1986855" y="338921"/>
                  <a:pt x="1879117" y="530849"/>
                  <a:pt x="1706735" y="682950"/>
                </a:cubicBezTo>
                <a:cubicBezTo>
                  <a:pt x="1476894" y="885752"/>
                  <a:pt x="1171268" y="987152"/>
                  <a:pt x="789859" y="987152"/>
                </a:cubicBezTo>
                <a:cubicBezTo>
                  <a:pt x="471069" y="987152"/>
                  <a:pt x="207783" y="939476"/>
                  <a:pt x="0" y="844124"/>
                </a:cubicBezTo>
                <a:lnTo>
                  <a:pt x="0" y="246393"/>
                </a:lnTo>
                <a:cubicBezTo>
                  <a:pt x="229130" y="387287"/>
                  <a:pt x="468222" y="457734"/>
                  <a:pt x="717277" y="457734"/>
                </a:cubicBezTo>
                <a:cubicBezTo>
                  <a:pt x="910828" y="457734"/>
                  <a:pt x="1064530" y="410057"/>
                  <a:pt x="1178384" y="314705"/>
                </a:cubicBezTo>
                <a:cubicBezTo>
                  <a:pt x="1263774" y="243191"/>
                  <a:pt x="1317143" y="151663"/>
                  <a:pt x="1338490" y="40122"/>
                </a:cubicBezTo>
                <a:lnTo>
                  <a:pt x="134211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10"/>
          <p:cNvSpPr txBox="1">
            <a:spLocks noChangeArrowheads="1"/>
          </p:cNvSpPr>
          <p:nvPr/>
        </p:nvSpPr>
        <p:spPr bwMode="auto">
          <a:xfrm>
            <a:off x="174625" y="127000"/>
            <a:ext cx="46307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a:latin typeface="黑体" panose="02010609060101010101" pitchFamily="49" charset="-122"/>
                <a:ea typeface="黑体" panose="02010609060101010101" pitchFamily="49" charset="-122"/>
              </a:rPr>
              <a:t>4.1 </a:t>
            </a:r>
            <a:r>
              <a:rPr lang="zh-CN" altLang="en-US" sz="3200">
                <a:latin typeface="黑体" panose="02010609060101010101" pitchFamily="49" charset="-122"/>
                <a:ea typeface="黑体" panose="02010609060101010101" pitchFamily="49" charset="-122"/>
              </a:rPr>
              <a:t>抽样与抽样分布</a:t>
            </a:r>
          </a:p>
        </p:txBody>
      </p:sp>
      <p:sp>
        <p:nvSpPr>
          <p:cNvPr id="18435"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b="0">
              <a:solidFill>
                <a:srgbClr val="FFFFFF"/>
              </a:solidFill>
              <a:latin typeface="仿宋" panose="02010609060101010101" pitchFamily="49" charset="-122"/>
              <a:ea typeface="仿宋" panose="02010609060101010101" pitchFamily="49" charset="-122"/>
            </a:endParaRPr>
          </a:p>
        </p:txBody>
      </p:sp>
      <p:pic>
        <p:nvPicPr>
          <p:cNvPr id="18436" name="图片 3"/>
          <p:cNvPicPr>
            <a:picLocks noChangeAspect="1" noChangeArrowheads="1"/>
          </p:cNvPicPr>
          <p:nvPr/>
        </p:nvPicPr>
        <p:blipFill>
          <a:blip r:embed="rId2">
            <a:extLst>
              <a:ext uri="{28A0092B-C50C-407E-A947-70E740481C1C}">
                <a14:useLocalDpi xmlns:a14="http://schemas.microsoft.com/office/drawing/2010/main" val="0"/>
              </a:ext>
            </a:extLst>
          </a:blip>
          <a:srcRect b="2007"/>
          <a:stretch>
            <a:fillRect/>
          </a:stretch>
        </p:blipFill>
        <p:spPr bwMode="auto">
          <a:xfrm>
            <a:off x="6376988" y="2133600"/>
            <a:ext cx="452278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Rectangle 5"/>
          <p:cNvSpPr>
            <a:spLocks noChangeArrowheads="1"/>
          </p:cNvSpPr>
          <p:nvPr/>
        </p:nvSpPr>
        <p:spPr bwMode="auto">
          <a:xfrm>
            <a:off x="1000125" y="2438400"/>
            <a:ext cx="6096000" cy="1570038"/>
          </a:xfrm>
          <a:prstGeom prst="rect">
            <a:avLst/>
          </a:prstGeom>
          <a:noFill/>
          <a:ln>
            <a:noFill/>
          </a:ln>
          <a:effectLst/>
        </p:spPr>
        <p:txBody>
          <a:bodyPr>
            <a:spAutoFit/>
          </a:bodyPr>
          <a:lstStyle/>
          <a:p>
            <a:pPr>
              <a:buFont typeface="Wingdings" pitchFamily="2" charset="2"/>
              <a:buChar char="n"/>
              <a:defRPr/>
            </a:pPr>
            <a:r>
              <a:rPr kumimoji="1" lang="zh-CN" altLang="en-US" sz="3200" dirty="0">
                <a:solidFill>
                  <a:srgbClr val="C00000"/>
                </a:solidFill>
                <a:effectLst>
                  <a:outerShdw blurRad="38100" dist="38100" dir="2700000" algn="tl">
                    <a:srgbClr val="C0C0C0"/>
                  </a:outerShdw>
                </a:effectLst>
                <a:latin typeface="黑体" pitchFamily="49" charset="-122"/>
                <a:ea typeface="黑体" pitchFamily="49" charset="-122"/>
              </a:rPr>
              <a:t> 概率抽样方法</a:t>
            </a:r>
          </a:p>
          <a:p>
            <a:pPr>
              <a:defRPr/>
            </a:pPr>
            <a:endParaRPr kumimoji="1" lang="en-US" altLang="zh-CN" sz="3200" dirty="0">
              <a:effectLst>
                <a:outerShdw blurRad="38100" dist="38100" dir="2700000" algn="tl">
                  <a:srgbClr val="C0C0C0"/>
                </a:outerShdw>
              </a:effectLst>
              <a:latin typeface="黑体" pitchFamily="49" charset="-122"/>
              <a:ea typeface="黑体" pitchFamily="49" charset="-122"/>
            </a:endParaRPr>
          </a:p>
          <a:p>
            <a:pPr>
              <a:buFont typeface="Wingdings" pitchFamily="2" charset="2"/>
              <a:buChar char="n"/>
              <a:defRPr/>
            </a:pPr>
            <a:r>
              <a:rPr kumimoji="1" lang="zh-CN" altLang="en-US" sz="3200" dirty="0">
                <a:solidFill>
                  <a:srgbClr val="C00000"/>
                </a:solidFill>
                <a:effectLst>
                  <a:outerShdw blurRad="38100" dist="38100" dir="2700000" algn="tl">
                    <a:srgbClr val="C0C0C0"/>
                  </a:outerShdw>
                </a:effectLst>
                <a:latin typeface="黑体" pitchFamily="49" charset="-122"/>
                <a:ea typeface="黑体" pitchFamily="49" charset="-122"/>
              </a:rPr>
              <a:t> 抽样分布</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文本框 10"/>
          <p:cNvSpPr txBox="1">
            <a:spLocks noChangeArrowheads="1"/>
          </p:cNvSpPr>
          <p:nvPr/>
        </p:nvSpPr>
        <p:spPr bwMode="auto">
          <a:xfrm>
            <a:off x="174625" y="220663"/>
            <a:ext cx="5354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a:latin typeface="黑体" panose="02010609060101010101" pitchFamily="49" charset="-122"/>
                <a:ea typeface="黑体" panose="02010609060101010101" pitchFamily="49" charset="-122"/>
              </a:rPr>
              <a:t>4.5 </a:t>
            </a:r>
            <a:r>
              <a:rPr lang="zh-CN" altLang="en-US" sz="3200">
                <a:latin typeface="黑体" panose="02010609060101010101" pitchFamily="49" charset="-122"/>
                <a:ea typeface="黑体" panose="02010609060101010101" pitchFamily="49" charset="-122"/>
              </a:rPr>
              <a:t>样本量的确定</a:t>
            </a:r>
          </a:p>
        </p:txBody>
      </p:sp>
      <p:sp>
        <p:nvSpPr>
          <p:cNvPr id="6861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b="0">
              <a:solidFill>
                <a:srgbClr val="FFFFFF"/>
              </a:solidFill>
              <a:latin typeface="仿宋" panose="02010609060101010101" pitchFamily="49" charset="-122"/>
              <a:ea typeface="仿宋" panose="02010609060101010101" pitchFamily="49" charset="-122"/>
            </a:endParaRPr>
          </a:p>
        </p:txBody>
      </p:sp>
      <p:pic>
        <p:nvPicPr>
          <p:cNvPr id="68612"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b="2007"/>
          <a:stretch>
            <a:fillRect/>
          </a:stretch>
        </p:blipFill>
        <p:spPr bwMode="auto">
          <a:xfrm>
            <a:off x="7527925" y="2103438"/>
            <a:ext cx="34925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Rectangle 5"/>
          <p:cNvSpPr>
            <a:spLocks noChangeArrowheads="1"/>
          </p:cNvSpPr>
          <p:nvPr/>
        </p:nvSpPr>
        <p:spPr bwMode="auto">
          <a:xfrm>
            <a:off x="889000" y="2484438"/>
            <a:ext cx="63976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n"/>
            </a:pPr>
            <a:r>
              <a:rPr kumimoji="1" lang="zh-CN" altLang="en-US" sz="3200">
                <a:solidFill>
                  <a:srgbClr val="0070C0"/>
                </a:solidFill>
                <a:latin typeface="黑体" panose="02010609060101010101" pitchFamily="49" charset="-122"/>
                <a:ea typeface="黑体" panose="02010609060101010101" pitchFamily="49" charset="-122"/>
              </a:rPr>
              <a:t> 估计总体均值时样本量的确定</a:t>
            </a:r>
            <a:endParaRPr kumimoji="1" lang="en-US" altLang="zh-CN" sz="3200">
              <a:solidFill>
                <a:srgbClr val="0070C0"/>
              </a:solidFill>
              <a:latin typeface="黑体" panose="02010609060101010101" pitchFamily="49" charset="-122"/>
              <a:ea typeface="黑体" panose="02010609060101010101" pitchFamily="49" charset="-122"/>
            </a:endParaRPr>
          </a:p>
          <a:p>
            <a:pPr>
              <a:lnSpc>
                <a:spcPct val="100000"/>
              </a:lnSpc>
              <a:spcBef>
                <a:spcPct val="0"/>
              </a:spcBef>
              <a:buFontTx/>
              <a:buNone/>
            </a:pPr>
            <a:endParaRPr kumimoji="1" lang="en-US" altLang="zh-CN" sz="3200">
              <a:solidFill>
                <a:srgbClr val="0070C0"/>
              </a:solidFill>
              <a:latin typeface="黑体" panose="02010609060101010101" pitchFamily="49" charset="-122"/>
              <a:ea typeface="黑体" panose="02010609060101010101" pitchFamily="49" charset="-122"/>
            </a:endParaRPr>
          </a:p>
          <a:p>
            <a:pPr>
              <a:lnSpc>
                <a:spcPct val="100000"/>
              </a:lnSpc>
              <a:spcBef>
                <a:spcPct val="0"/>
              </a:spcBef>
              <a:buFont typeface="Wingdings" panose="05000000000000000000" pitchFamily="2" charset="2"/>
              <a:buChar char="n"/>
            </a:pPr>
            <a:r>
              <a:rPr kumimoji="1" lang="zh-CN" altLang="en-US" sz="3200">
                <a:solidFill>
                  <a:srgbClr val="0070C0"/>
                </a:solidFill>
                <a:latin typeface="黑体" panose="02010609060101010101" pitchFamily="49" charset="-122"/>
                <a:ea typeface="黑体" panose="02010609060101010101" pitchFamily="49" charset="-122"/>
              </a:rPr>
              <a:t> 估计总体比例时样本量的确定</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body" idx="1"/>
          </p:nvPr>
        </p:nvSpPr>
        <p:spPr>
          <a:xfrm>
            <a:off x="449263" y="1266825"/>
            <a:ext cx="11742737" cy="542925"/>
          </a:xfrm>
          <a:noFill/>
        </p:spPr>
        <p:txBody>
          <a:bodyPr/>
          <a:lstStyle/>
          <a:p>
            <a:pPr marL="609600" indent="-609600" algn="just">
              <a:buFont typeface="Wingdings" panose="05000000000000000000" pitchFamily="2" charset="2"/>
              <a:buChar char="n"/>
            </a:pPr>
            <a:r>
              <a:rPr lang="zh-CN" altLang="en-US" b="1">
                <a:solidFill>
                  <a:srgbClr val="FF0000"/>
                </a:solidFill>
                <a:latin typeface="黑体" panose="02010609060101010101" pitchFamily="49" charset="-122"/>
                <a:ea typeface="黑体" panose="02010609060101010101" pitchFamily="49" charset="-122"/>
              </a:rPr>
              <a:t>估计总体均值时样本容量</a:t>
            </a:r>
            <a:r>
              <a:rPr lang="en-US" altLang="zh-CN" b="1" i="1">
                <a:solidFill>
                  <a:srgbClr val="FF0000"/>
                </a:solidFill>
                <a:latin typeface="黑体" panose="02010609060101010101" pitchFamily="49" charset="-122"/>
                <a:ea typeface="黑体" panose="02010609060101010101" pitchFamily="49" charset="-122"/>
              </a:rPr>
              <a:t>n</a:t>
            </a:r>
            <a:r>
              <a:rPr lang="zh-CN" altLang="en-US" b="1">
                <a:solidFill>
                  <a:srgbClr val="FF0000"/>
                </a:solidFill>
                <a:latin typeface="黑体" panose="02010609060101010101" pitchFamily="49" charset="-122"/>
                <a:ea typeface="黑体" panose="02010609060101010101" pitchFamily="49" charset="-122"/>
              </a:rPr>
              <a:t>为：</a:t>
            </a:r>
          </a:p>
        </p:txBody>
      </p:sp>
      <p:grpSp>
        <p:nvGrpSpPr>
          <p:cNvPr id="2" name="Group 32"/>
          <p:cNvGrpSpPr>
            <a:grpSpLocks/>
          </p:cNvGrpSpPr>
          <p:nvPr/>
        </p:nvGrpSpPr>
        <p:grpSpPr bwMode="auto">
          <a:xfrm>
            <a:off x="1604963" y="1857375"/>
            <a:ext cx="7643812" cy="1130300"/>
            <a:chOff x="844" y="1468"/>
            <a:chExt cx="3611" cy="712"/>
          </a:xfrm>
        </p:grpSpPr>
        <p:sp>
          <p:nvSpPr>
            <p:cNvPr id="69640" name="Text Box 20"/>
            <p:cNvSpPr txBox="1">
              <a:spLocks noChangeArrowheads="1"/>
            </p:cNvSpPr>
            <p:nvPr/>
          </p:nvSpPr>
          <p:spPr bwMode="auto">
            <a:xfrm>
              <a:off x="2352" y="1632"/>
              <a:ext cx="912" cy="3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50000"/>
                </a:spcBef>
                <a:buFontTx/>
                <a:buNone/>
              </a:pPr>
              <a:r>
                <a:rPr lang="zh-CN" altLang="en-US">
                  <a:latin typeface="仿宋" panose="02010609060101010101" pitchFamily="49" charset="-122"/>
                  <a:ea typeface="仿宋" panose="02010609060101010101" pitchFamily="49" charset="-122"/>
                  <a:sym typeface="Symbol" panose="05050102010706020507" pitchFamily="18" charset="2"/>
                </a:rPr>
                <a:t>其中：</a:t>
              </a:r>
              <a:endParaRPr lang="zh-CN" altLang="en-US">
                <a:latin typeface="仿宋" panose="02010609060101010101" pitchFamily="49" charset="-122"/>
                <a:ea typeface="仿宋" panose="02010609060101010101" pitchFamily="49" charset="-122"/>
              </a:endParaRPr>
            </a:p>
          </p:txBody>
        </p:sp>
        <p:graphicFrame>
          <p:nvGraphicFramePr>
            <p:cNvPr id="69641" name="Object 28">
              <a:hlinkClick r:id="" action="ppaction://ole?verb=0"/>
            </p:cNvPr>
            <p:cNvGraphicFramePr>
              <a:graphicFrameLocks/>
            </p:cNvGraphicFramePr>
            <p:nvPr/>
          </p:nvGraphicFramePr>
          <p:xfrm>
            <a:off x="844" y="1497"/>
            <a:ext cx="1460" cy="653"/>
          </p:xfrm>
          <a:graphic>
            <a:graphicData uri="http://schemas.openxmlformats.org/presentationml/2006/ole">
              <mc:AlternateContent xmlns:mc="http://schemas.openxmlformats.org/markup-compatibility/2006">
                <mc:Choice xmlns:v="urn:schemas-microsoft-com:vml" Requires="v">
                  <p:oleObj name="公式" r:id="rId3" imgW="946162" imgH="412662" progId="Equation.3">
                    <p:embed/>
                  </p:oleObj>
                </mc:Choice>
                <mc:Fallback>
                  <p:oleObj name="公式" r:id="rId3" imgW="946162" imgH="412662" progId="Equation.3">
                    <p:embed/>
                    <p:pic>
                      <p:nvPicPr>
                        <p:cNvPr id="0" name="Object 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 y="1497"/>
                          <a:ext cx="1460" cy="65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69642" name="Object 29">
              <a:hlinkClick r:id="" action="ppaction://ole?verb=0"/>
            </p:cNvPr>
            <p:cNvGraphicFramePr>
              <a:graphicFrameLocks/>
            </p:cNvGraphicFramePr>
            <p:nvPr/>
          </p:nvGraphicFramePr>
          <p:xfrm>
            <a:off x="3110" y="1468"/>
            <a:ext cx="1345" cy="712"/>
          </p:xfrm>
          <a:graphic>
            <a:graphicData uri="http://schemas.openxmlformats.org/presentationml/2006/ole">
              <mc:AlternateContent xmlns:mc="http://schemas.openxmlformats.org/markup-compatibility/2006">
                <mc:Choice xmlns:v="urn:schemas-microsoft-com:vml" Requires="v">
                  <p:oleObj name="公式" r:id="rId5" imgW="870012" imgH="425275" progId="Equation.3">
                    <p:embed/>
                  </p:oleObj>
                </mc:Choice>
                <mc:Fallback>
                  <p:oleObj name="公式" r:id="rId5" imgW="870012" imgH="425275" progId="Equation.3">
                    <p:embed/>
                    <p:pic>
                      <p:nvPicPr>
                        <p:cNvPr id="0" name="Object 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0" y="1468"/>
                          <a:ext cx="1345" cy="7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pSp>
      <p:pic>
        <p:nvPicPr>
          <p:cNvPr id="6963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68288"/>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9637" name="矩形 2"/>
          <p:cNvSpPr>
            <a:spLocks noChangeArrowheads="1"/>
          </p:cNvSpPr>
          <p:nvPr/>
        </p:nvSpPr>
        <p:spPr bwMode="auto">
          <a:xfrm>
            <a:off x="307975" y="212725"/>
            <a:ext cx="7305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FontTx/>
              <a:buNone/>
            </a:pPr>
            <a:r>
              <a:rPr kumimoji="1" lang="en-US" altLang="zh-CN" sz="3200">
                <a:solidFill>
                  <a:srgbClr val="000000"/>
                </a:solidFill>
                <a:latin typeface="黑体" panose="02010609060101010101" pitchFamily="49" charset="-122"/>
                <a:ea typeface="黑体" panose="02010609060101010101" pitchFamily="49" charset="-122"/>
              </a:rPr>
              <a:t>4.5.1 </a:t>
            </a:r>
            <a:r>
              <a:rPr kumimoji="1" lang="zh-CN" altLang="en-US" sz="3200">
                <a:solidFill>
                  <a:srgbClr val="000000"/>
                </a:solidFill>
                <a:latin typeface="黑体" panose="02010609060101010101" pitchFamily="49" charset="-122"/>
                <a:ea typeface="黑体" panose="02010609060101010101" pitchFamily="49" charset="-122"/>
              </a:rPr>
              <a:t>估计总体均值时样本量的确定</a:t>
            </a:r>
            <a:endParaRPr kumimoji="1" lang="en-US" altLang="zh-CN" sz="3200">
              <a:solidFill>
                <a:srgbClr val="000000"/>
              </a:solidFill>
              <a:latin typeface="黑体" panose="02010609060101010101" pitchFamily="49" charset="-122"/>
              <a:ea typeface="黑体" panose="02010609060101010101" pitchFamily="49" charset="-122"/>
            </a:endParaRPr>
          </a:p>
        </p:txBody>
      </p:sp>
      <p:sp>
        <p:nvSpPr>
          <p:cNvPr id="9" name="Rectangle 2"/>
          <p:cNvSpPr txBox="1">
            <a:spLocks noChangeArrowheads="1"/>
          </p:cNvSpPr>
          <p:nvPr/>
        </p:nvSpPr>
        <p:spPr bwMode="auto">
          <a:xfrm>
            <a:off x="449263" y="3048000"/>
            <a:ext cx="11742737" cy="2009775"/>
          </a:xfrm>
          <a:prstGeom prst="rect">
            <a:avLst/>
          </a:prstGeom>
          <a:noFill/>
          <a:ln w="9525">
            <a:noFill/>
            <a:miter lim="800000"/>
            <a:headEnd/>
            <a:tailEnd/>
          </a:ln>
        </p:spPr>
        <p:txBody>
          <a:bodyPr/>
          <a:lstStyle/>
          <a:p>
            <a:pPr marL="609600" indent="-609600" algn="just">
              <a:lnSpc>
                <a:spcPct val="90000"/>
              </a:lnSpc>
              <a:spcBef>
                <a:spcPts val="1000"/>
              </a:spcBef>
              <a:buFont typeface="Wingdings" pitchFamily="2" charset="2"/>
              <a:buChar char="n"/>
              <a:defRPr/>
            </a:pPr>
            <a:r>
              <a:rPr lang="zh-CN" altLang="en-US" sz="2800" kern="0" dirty="0">
                <a:solidFill>
                  <a:srgbClr val="FF0000"/>
                </a:solidFill>
                <a:latin typeface="黑体" pitchFamily="49" charset="-122"/>
                <a:ea typeface="黑体" pitchFamily="49" charset="-122"/>
              </a:rPr>
              <a:t>样本容量</a:t>
            </a:r>
            <a:r>
              <a:rPr lang="en-US" altLang="zh-CN" sz="2800" i="1" kern="0" dirty="0">
                <a:solidFill>
                  <a:srgbClr val="FF0000"/>
                </a:solidFill>
                <a:latin typeface="黑体" pitchFamily="49" charset="-122"/>
                <a:ea typeface="黑体" pitchFamily="49" charset="-122"/>
              </a:rPr>
              <a:t>n</a:t>
            </a:r>
            <a:r>
              <a:rPr lang="zh-CN" altLang="en-US" sz="2800" kern="0" dirty="0">
                <a:solidFill>
                  <a:srgbClr val="FF0000"/>
                </a:solidFill>
                <a:latin typeface="黑体" pitchFamily="49" charset="-122"/>
                <a:ea typeface="黑体" pitchFamily="49" charset="-122"/>
              </a:rPr>
              <a:t>与总体方差</a:t>
            </a:r>
            <a:r>
              <a:rPr lang="zh-CN" altLang="en-US" sz="2800" i="1" kern="0" dirty="0">
                <a:solidFill>
                  <a:srgbClr val="FF0000"/>
                </a:solidFill>
                <a:latin typeface="黑体" pitchFamily="49" charset="-122"/>
                <a:ea typeface="黑体" pitchFamily="49" charset="-122"/>
                <a:sym typeface="Symbol" pitchFamily="18" charset="2"/>
              </a:rPr>
              <a:t> </a:t>
            </a:r>
            <a:r>
              <a:rPr lang="en-US" altLang="zh-CN" sz="2800" kern="0" baseline="30000" dirty="0">
                <a:solidFill>
                  <a:srgbClr val="FF0000"/>
                </a:solidFill>
                <a:latin typeface="黑体" pitchFamily="49" charset="-122"/>
                <a:ea typeface="黑体" pitchFamily="49" charset="-122"/>
                <a:sym typeface="Symbol" pitchFamily="18" charset="2"/>
              </a:rPr>
              <a:t>2</a:t>
            </a:r>
            <a:r>
              <a:rPr lang="zh-CN" altLang="en-US" sz="2800" kern="0" dirty="0">
                <a:solidFill>
                  <a:srgbClr val="FF0000"/>
                </a:solidFill>
                <a:latin typeface="黑体" pitchFamily="49" charset="-122"/>
                <a:ea typeface="黑体" pitchFamily="49" charset="-122"/>
              </a:rPr>
              <a:t>、误差</a:t>
            </a:r>
            <a:r>
              <a:rPr lang="en-US" altLang="zh-CN" sz="2800" i="1" kern="0" dirty="0">
                <a:solidFill>
                  <a:srgbClr val="FF0000"/>
                </a:solidFill>
                <a:latin typeface="黑体" pitchFamily="49" charset="-122"/>
                <a:ea typeface="黑体" pitchFamily="49" charset="-122"/>
                <a:sym typeface="Symbol" pitchFamily="18" charset="2"/>
              </a:rPr>
              <a:t>E</a:t>
            </a:r>
            <a:r>
              <a:rPr lang="zh-CN" altLang="en-US" sz="2800" kern="0" dirty="0">
                <a:solidFill>
                  <a:srgbClr val="FF0000"/>
                </a:solidFill>
                <a:latin typeface="黑体" pitchFamily="49" charset="-122"/>
                <a:ea typeface="黑体" pitchFamily="49" charset="-122"/>
              </a:rPr>
              <a:t>、可靠性系数</a:t>
            </a:r>
            <a:r>
              <a:rPr lang="en-US" altLang="zh-CN" sz="2800" i="1" kern="0" dirty="0">
                <a:solidFill>
                  <a:srgbClr val="FF0000"/>
                </a:solidFill>
                <a:latin typeface="黑体" pitchFamily="49" charset="-122"/>
                <a:ea typeface="黑体" pitchFamily="49" charset="-122"/>
              </a:rPr>
              <a:t>Z</a:t>
            </a:r>
            <a:r>
              <a:rPr lang="zh-CN" altLang="en-US" sz="2800" kern="0" dirty="0">
                <a:solidFill>
                  <a:srgbClr val="FF0000"/>
                </a:solidFill>
                <a:latin typeface="黑体" pitchFamily="49" charset="-122"/>
                <a:ea typeface="黑体" pitchFamily="49" charset="-122"/>
              </a:rPr>
              <a:t>或</a:t>
            </a:r>
            <a:r>
              <a:rPr lang="en-US" altLang="zh-CN" sz="2800" i="1" kern="0" dirty="0">
                <a:solidFill>
                  <a:srgbClr val="FF0000"/>
                </a:solidFill>
                <a:latin typeface="黑体" pitchFamily="49" charset="-122"/>
                <a:ea typeface="黑体" pitchFamily="49" charset="-122"/>
              </a:rPr>
              <a:t>t</a:t>
            </a:r>
            <a:r>
              <a:rPr lang="zh-CN" altLang="en-US" sz="2800" kern="0" dirty="0">
                <a:solidFill>
                  <a:srgbClr val="FF0000"/>
                </a:solidFill>
                <a:latin typeface="黑体" pitchFamily="49" charset="-122"/>
                <a:ea typeface="黑体" pitchFamily="49" charset="-122"/>
              </a:rPr>
              <a:t>之间的关系为：</a:t>
            </a:r>
            <a:endParaRPr lang="en-US" altLang="zh-CN" sz="2800" kern="0" dirty="0">
              <a:solidFill>
                <a:srgbClr val="FF0000"/>
              </a:solidFill>
              <a:latin typeface="黑体" pitchFamily="49" charset="-122"/>
              <a:ea typeface="黑体" pitchFamily="49" charset="-122"/>
            </a:endParaRPr>
          </a:p>
          <a:p>
            <a:pPr marL="609600" indent="-609600" algn="just">
              <a:lnSpc>
                <a:spcPct val="90000"/>
              </a:lnSpc>
              <a:spcBef>
                <a:spcPts val="1000"/>
              </a:spcBef>
              <a:buFont typeface="Wingdings" pitchFamily="2" charset="2"/>
              <a:buChar char="p"/>
              <a:defRPr/>
            </a:pPr>
            <a:r>
              <a:rPr lang="zh-CN" altLang="en-US" sz="2800" kern="0" dirty="0">
                <a:solidFill>
                  <a:srgbClr val="0070C0"/>
                </a:solidFill>
                <a:latin typeface="黑体" pitchFamily="49" charset="-122"/>
                <a:ea typeface="黑体" pitchFamily="49" charset="-122"/>
              </a:rPr>
              <a:t>与总体方差成正比</a:t>
            </a:r>
            <a:endParaRPr lang="en-US" altLang="zh-CN" sz="2800" kern="0" dirty="0">
              <a:solidFill>
                <a:srgbClr val="0070C0"/>
              </a:solidFill>
              <a:latin typeface="黑体" pitchFamily="49" charset="-122"/>
              <a:ea typeface="黑体" pitchFamily="49" charset="-122"/>
            </a:endParaRPr>
          </a:p>
          <a:p>
            <a:pPr marL="609600" indent="-609600" algn="just">
              <a:lnSpc>
                <a:spcPct val="90000"/>
              </a:lnSpc>
              <a:spcBef>
                <a:spcPts val="1000"/>
              </a:spcBef>
              <a:buFont typeface="Wingdings" pitchFamily="2" charset="2"/>
              <a:buChar char="p"/>
              <a:defRPr/>
            </a:pPr>
            <a:r>
              <a:rPr lang="zh-CN" altLang="en-US" sz="2800" kern="0" dirty="0">
                <a:solidFill>
                  <a:srgbClr val="0070C0"/>
                </a:solidFill>
                <a:latin typeface="黑体" pitchFamily="49" charset="-122"/>
                <a:ea typeface="黑体" pitchFamily="49" charset="-122"/>
              </a:rPr>
              <a:t>与边际误差的平方成反比</a:t>
            </a:r>
            <a:endParaRPr lang="en-US" altLang="zh-CN" sz="2800" kern="0" dirty="0">
              <a:solidFill>
                <a:srgbClr val="0070C0"/>
              </a:solidFill>
              <a:latin typeface="黑体" pitchFamily="49" charset="-122"/>
              <a:ea typeface="黑体" pitchFamily="49" charset="-122"/>
            </a:endParaRPr>
          </a:p>
          <a:p>
            <a:pPr marL="609600" indent="-609600" algn="just">
              <a:lnSpc>
                <a:spcPct val="90000"/>
              </a:lnSpc>
              <a:spcBef>
                <a:spcPts val="1000"/>
              </a:spcBef>
              <a:buFont typeface="Wingdings" pitchFamily="2" charset="2"/>
              <a:buChar char="p"/>
              <a:defRPr/>
            </a:pPr>
            <a:r>
              <a:rPr lang="zh-CN" altLang="en-US" sz="2800" kern="0" dirty="0">
                <a:solidFill>
                  <a:srgbClr val="0070C0"/>
                </a:solidFill>
                <a:latin typeface="黑体" pitchFamily="49" charset="-122"/>
                <a:ea typeface="黑体" pitchFamily="49" charset="-122"/>
              </a:rPr>
              <a:t>与可靠性系数成正比</a:t>
            </a:r>
          </a:p>
        </p:txBody>
      </p:sp>
      <p:sp>
        <p:nvSpPr>
          <p:cNvPr id="10" name="Rectangle 2"/>
          <p:cNvSpPr txBox="1">
            <a:spLocks noChangeArrowheads="1"/>
          </p:cNvSpPr>
          <p:nvPr/>
        </p:nvSpPr>
        <p:spPr bwMode="auto">
          <a:xfrm>
            <a:off x="495300" y="5334000"/>
            <a:ext cx="11220450" cy="1038225"/>
          </a:xfrm>
          <a:prstGeom prst="rect">
            <a:avLst/>
          </a:prstGeom>
          <a:noFill/>
          <a:ln w="9525">
            <a:noFill/>
            <a:miter lim="800000"/>
            <a:headEnd/>
            <a:tailEnd/>
          </a:ln>
        </p:spPr>
        <p:txBody>
          <a:bodyPr/>
          <a:lstStyle/>
          <a:p>
            <a:pPr marL="609600" indent="-609600" algn="just">
              <a:lnSpc>
                <a:spcPct val="90000"/>
              </a:lnSpc>
              <a:spcBef>
                <a:spcPts val="1000"/>
              </a:spcBef>
              <a:buFont typeface="Wingdings" pitchFamily="2" charset="2"/>
              <a:buChar char="n"/>
              <a:defRPr/>
            </a:pPr>
            <a:r>
              <a:rPr lang="zh-CN" altLang="en-US" sz="2800" kern="0" dirty="0">
                <a:solidFill>
                  <a:srgbClr val="FF0000"/>
                </a:solidFill>
                <a:latin typeface="黑体" pitchFamily="49" charset="-122"/>
                <a:ea typeface="黑体" pitchFamily="49" charset="-122"/>
              </a:rPr>
              <a:t>样本容量的圆整法则：</a:t>
            </a:r>
            <a:r>
              <a:rPr lang="zh-CN" altLang="en-US" sz="2800" kern="0" dirty="0">
                <a:latin typeface="黑体" pitchFamily="49" charset="-122"/>
                <a:ea typeface="黑体" pitchFamily="49" charset="-122"/>
              </a:rPr>
              <a:t>当计算出的样本容量不是整数时，将小数点后面的数值</a:t>
            </a:r>
            <a:r>
              <a:rPr lang="zh-CN" altLang="en-US" sz="2800" kern="0" dirty="0">
                <a:solidFill>
                  <a:srgbClr val="0070C0"/>
                </a:solidFill>
                <a:latin typeface="黑体" pitchFamily="49" charset="-122"/>
                <a:ea typeface="黑体" pitchFamily="49" charset="-122"/>
              </a:rPr>
              <a:t>一律进位成整数</a:t>
            </a:r>
            <a:r>
              <a:rPr lang="zh-CN" altLang="en-US" sz="2800" kern="0" dirty="0">
                <a:latin typeface="黑体" pitchFamily="49" charset="-122"/>
                <a:ea typeface="黑体" pitchFamily="49" charset="-122"/>
              </a:rPr>
              <a:t>，如</a:t>
            </a:r>
            <a:r>
              <a:rPr lang="en-US" altLang="zh-CN" sz="2800" kern="0" dirty="0">
                <a:latin typeface="黑体" pitchFamily="49" charset="-122"/>
                <a:ea typeface="黑体" pitchFamily="49" charset="-122"/>
              </a:rPr>
              <a:t>24.68</a:t>
            </a:r>
            <a:r>
              <a:rPr lang="zh-CN" altLang="en-US" sz="2800" kern="0" dirty="0">
                <a:latin typeface="黑体" pitchFamily="49" charset="-122"/>
                <a:ea typeface="黑体" pitchFamily="49" charset="-122"/>
              </a:rPr>
              <a:t>取</a:t>
            </a:r>
            <a:r>
              <a:rPr lang="en-US" altLang="zh-CN" sz="2800" kern="0" dirty="0">
                <a:latin typeface="黑体" pitchFamily="49" charset="-122"/>
                <a:ea typeface="黑体" pitchFamily="49" charset="-122"/>
              </a:rPr>
              <a:t>25</a:t>
            </a:r>
            <a:r>
              <a:rPr lang="zh-CN" altLang="en-US" sz="2800" kern="0" dirty="0">
                <a:latin typeface="黑体" pitchFamily="49" charset="-122"/>
                <a:ea typeface="黑体" pitchFamily="49" charset="-122"/>
              </a:rPr>
              <a:t>，</a:t>
            </a:r>
            <a:r>
              <a:rPr lang="en-US" altLang="zh-CN" sz="2800" kern="0" dirty="0">
                <a:latin typeface="黑体" pitchFamily="49" charset="-122"/>
                <a:ea typeface="黑体" pitchFamily="49" charset="-122"/>
              </a:rPr>
              <a:t>24.32</a:t>
            </a:r>
            <a:r>
              <a:rPr lang="zh-CN" altLang="en-US" sz="2800" kern="0" dirty="0">
                <a:latin typeface="黑体" pitchFamily="49" charset="-122"/>
                <a:ea typeface="黑体" pitchFamily="49" charset="-122"/>
              </a:rPr>
              <a:t>也取</a:t>
            </a:r>
            <a:r>
              <a:rPr lang="en-US" altLang="zh-CN" sz="2800" kern="0" dirty="0">
                <a:latin typeface="黑体" pitchFamily="49" charset="-122"/>
                <a:ea typeface="黑体" pitchFamily="49" charset="-122"/>
              </a:rPr>
              <a:t>25</a:t>
            </a:r>
            <a:r>
              <a:rPr lang="zh-CN" altLang="en-US" sz="2800" kern="0" dirty="0">
                <a:latin typeface="黑体" pitchFamily="49" charset="-122"/>
                <a:ea typeface="黑体" pitchFamily="49" charset="-122"/>
              </a:rPr>
              <a:t>等等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animEffect transition="in" filter="blinds(horizontal)">
                                      <p:cBhvr>
                                        <p:cTn id="7" dur="500"/>
                                        <p:tgtEl>
                                          <p:spTgt spid="143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body" idx="1"/>
          </p:nvPr>
        </p:nvSpPr>
        <p:spPr>
          <a:xfrm>
            <a:off x="709613" y="1570038"/>
            <a:ext cx="10464800" cy="738187"/>
          </a:xfrm>
          <a:noFill/>
        </p:spPr>
        <p:txBody>
          <a:bodyPr/>
          <a:lstStyle/>
          <a:p>
            <a:pPr marL="609600" indent="-609600">
              <a:buFont typeface="Wingdings" panose="05000000000000000000" pitchFamily="2" charset="2"/>
              <a:buChar char="n"/>
            </a:pPr>
            <a:r>
              <a:rPr lang="zh-CN" altLang="en-US" b="1">
                <a:solidFill>
                  <a:srgbClr val="FF0000"/>
                </a:solidFill>
                <a:latin typeface="黑体" panose="02010609060101010101" pitchFamily="49" charset="-122"/>
                <a:ea typeface="黑体" panose="02010609060101010101" pitchFamily="49" charset="-122"/>
              </a:rPr>
              <a:t>根据比例区间估计公式可得样本容量</a:t>
            </a:r>
            <a:r>
              <a:rPr lang="en-US" altLang="zh-CN" b="1" i="1">
                <a:solidFill>
                  <a:srgbClr val="FF0000"/>
                </a:solidFill>
                <a:latin typeface="黑体" panose="02010609060101010101" pitchFamily="49" charset="-122"/>
                <a:ea typeface="黑体" panose="02010609060101010101" pitchFamily="49" charset="-122"/>
              </a:rPr>
              <a:t>n</a:t>
            </a:r>
            <a:r>
              <a:rPr lang="zh-CN" altLang="en-US" b="1">
                <a:solidFill>
                  <a:srgbClr val="FF0000"/>
                </a:solidFill>
                <a:latin typeface="黑体" panose="02010609060101010101" pitchFamily="49" charset="-122"/>
                <a:ea typeface="黑体" panose="02010609060101010101" pitchFamily="49" charset="-122"/>
              </a:rPr>
              <a:t>为：</a:t>
            </a:r>
          </a:p>
        </p:txBody>
      </p:sp>
      <p:sp>
        <p:nvSpPr>
          <p:cNvPr id="15366" name="Rectangle 5"/>
          <p:cNvSpPr>
            <a:spLocks noChangeArrowheads="1"/>
          </p:cNvSpPr>
          <p:nvPr/>
        </p:nvSpPr>
        <p:spPr bwMode="auto">
          <a:xfrm>
            <a:off x="835025" y="3738563"/>
            <a:ext cx="1046638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609600" indent="-609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20000"/>
              </a:spcBef>
              <a:buFont typeface="Wingdings" panose="05000000000000000000" pitchFamily="2" charset="2"/>
              <a:buChar char="n"/>
            </a:pPr>
            <a:r>
              <a:rPr lang="zh-CN" altLang="en-US">
                <a:solidFill>
                  <a:srgbClr val="FF0000"/>
                </a:solidFill>
                <a:latin typeface="黑体" panose="02010609060101010101" pitchFamily="49" charset="-122"/>
                <a:ea typeface="黑体" panose="02010609060101010101" pitchFamily="49" charset="-122"/>
                <a:sym typeface="Symbol" panose="05050102010706020507" pitchFamily="18" charset="2"/>
              </a:rPr>
              <a:t>注意：</a:t>
            </a:r>
            <a:endParaRPr lang="en-US" altLang="zh-CN">
              <a:solidFill>
                <a:srgbClr val="FF0000"/>
              </a:solidFill>
              <a:latin typeface="黑体" panose="02010609060101010101" pitchFamily="49" charset="-122"/>
              <a:ea typeface="黑体" panose="02010609060101010101" pitchFamily="49" charset="-122"/>
              <a:sym typeface="Symbol" panose="05050102010706020507" pitchFamily="18" charset="2"/>
            </a:endParaRPr>
          </a:p>
        </p:txBody>
      </p:sp>
      <p:graphicFrame>
        <p:nvGraphicFramePr>
          <p:cNvPr id="15362" name="Object 11">
            <a:hlinkClick r:id="" action="ppaction://ole?verb=0"/>
          </p:cNvPr>
          <p:cNvGraphicFramePr>
            <a:graphicFrameLocks/>
          </p:cNvGraphicFramePr>
          <p:nvPr/>
        </p:nvGraphicFramePr>
        <p:xfrm>
          <a:off x="1385888" y="2293938"/>
          <a:ext cx="5049837" cy="1184275"/>
        </p:xfrm>
        <a:graphic>
          <a:graphicData uri="http://schemas.openxmlformats.org/presentationml/2006/ole">
            <mc:AlternateContent xmlns:mc="http://schemas.openxmlformats.org/markup-compatibility/2006">
              <mc:Choice xmlns:v="urn:schemas-microsoft-com:vml" Requires="v">
                <p:oleObj name="Equation" r:id="rId3" imgW="1453965" imgH="412662" progId="Equation.DSMT4">
                  <p:embed/>
                </p:oleObj>
              </mc:Choice>
              <mc:Fallback>
                <p:oleObj name="Equation" r:id="rId3" imgW="1453965" imgH="412662" progId="Equation.DSMT4">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888" y="2293938"/>
                        <a:ext cx="5049837" cy="11842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71685" name="Object 13"/>
          <p:cNvGraphicFramePr>
            <a:graphicFrameLocks noChangeAspect="1"/>
          </p:cNvGraphicFramePr>
          <p:nvPr/>
        </p:nvGraphicFramePr>
        <p:xfrm>
          <a:off x="6019800" y="3321050"/>
          <a:ext cx="152400" cy="215900"/>
        </p:xfrm>
        <a:graphic>
          <a:graphicData uri="http://schemas.openxmlformats.org/presentationml/2006/ole">
            <mc:AlternateContent xmlns:mc="http://schemas.openxmlformats.org/markup-compatibility/2006">
              <mc:Choice xmlns:v="urn:schemas-microsoft-com:vml" Requires="v">
                <p:oleObj name="Equation" r:id="rId5" imgW="114151" imgH="215619" progId="Equation.3">
                  <p:embed/>
                </p:oleObj>
              </mc:Choice>
              <mc:Fallback>
                <p:oleObj name="Equation" r:id="rId5" imgW="114151" imgH="215619"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3321050"/>
                        <a:ext cx="152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68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8" y="225425"/>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71687" name="矩形 2"/>
          <p:cNvSpPr>
            <a:spLocks noChangeArrowheads="1"/>
          </p:cNvSpPr>
          <p:nvPr/>
        </p:nvSpPr>
        <p:spPr bwMode="auto">
          <a:xfrm>
            <a:off x="153988" y="185738"/>
            <a:ext cx="7524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3200">
                <a:latin typeface="黑体" panose="02010609060101010101" pitchFamily="49" charset="-122"/>
                <a:ea typeface="黑体" panose="02010609060101010101" pitchFamily="49" charset="-122"/>
              </a:rPr>
              <a:t>4.5.2 </a:t>
            </a:r>
            <a:r>
              <a:rPr kumimoji="1" lang="zh-CN" altLang="en-US" sz="3200">
                <a:latin typeface="黑体" panose="02010609060101010101" pitchFamily="49" charset="-122"/>
                <a:ea typeface="黑体" panose="02010609060101010101" pitchFamily="49" charset="-122"/>
              </a:rPr>
              <a:t>估计总体比例时样本量的确定</a:t>
            </a:r>
          </a:p>
        </p:txBody>
      </p:sp>
      <p:pic>
        <p:nvPicPr>
          <p:cNvPr id="7168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4675" y="2633663"/>
            <a:ext cx="32004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1" name="Rectangle 5"/>
          <p:cNvSpPr>
            <a:spLocks noChangeArrowheads="1"/>
          </p:cNvSpPr>
          <p:nvPr/>
        </p:nvSpPr>
        <p:spPr bwMode="auto">
          <a:xfrm>
            <a:off x="885825" y="5075238"/>
            <a:ext cx="104663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609600" indent="-609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20000"/>
              </a:spcBef>
              <a:buFont typeface="Wingdings" panose="05000000000000000000" pitchFamily="2" charset="2"/>
              <a:buChar char="p"/>
            </a:pPr>
            <a:r>
              <a:rPr kumimoji="1" lang="en-US" altLang="zh-CN" i="1">
                <a:latin typeface="黑体" panose="02010609060101010101" pitchFamily="49" charset="-122"/>
                <a:ea typeface="黑体" panose="02010609060101010101" pitchFamily="49" charset="-122"/>
                <a:sym typeface="Symbol" panose="05050102010706020507" pitchFamily="18" charset="2"/>
              </a:rPr>
              <a:t> </a:t>
            </a:r>
            <a:r>
              <a:rPr kumimoji="1" lang="zh-CN" altLang="en-US">
                <a:latin typeface="黑体" panose="02010609060101010101" pitchFamily="49" charset="-122"/>
                <a:ea typeface="黑体" panose="02010609060101010101" pitchFamily="49" charset="-122"/>
                <a:sym typeface="Symbol" panose="05050102010706020507" pitchFamily="18" charset="2"/>
              </a:rPr>
              <a:t>未知时，可取使方差最大值</a:t>
            </a:r>
            <a:r>
              <a:rPr kumimoji="1" lang="en-US" altLang="zh-CN">
                <a:latin typeface="黑体" panose="02010609060101010101" pitchFamily="49" charset="-122"/>
                <a:ea typeface="黑体" panose="02010609060101010101" pitchFamily="49" charset="-122"/>
                <a:sym typeface="Symbol" panose="05050102010706020507" pitchFamily="18" charset="2"/>
              </a:rPr>
              <a:t>0.5</a:t>
            </a:r>
            <a:endParaRPr kumimoji="1" lang="en-US" altLang="zh-CN" i="1">
              <a:latin typeface="黑体" panose="02010609060101010101" pitchFamily="49" charset="-122"/>
              <a:ea typeface="黑体" panose="02010609060101010101" pitchFamily="49" charset="-122"/>
            </a:endParaRPr>
          </a:p>
        </p:txBody>
      </p:sp>
      <p:sp>
        <p:nvSpPr>
          <p:cNvPr id="12" name="Rectangle 5"/>
          <p:cNvSpPr>
            <a:spLocks noChangeArrowheads="1"/>
          </p:cNvSpPr>
          <p:nvPr/>
        </p:nvSpPr>
        <p:spPr bwMode="auto">
          <a:xfrm>
            <a:off x="876300" y="4365625"/>
            <a:ext cx="104663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609600" indent="-609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spcBef>
                <a:spcPct val="20000"/>
              </a:spcBef>
              <a:buFont typeface="Wingdings" panose="05000000000000000000" pitchFamily="2" charset="2"/>
              <a:buChar char="p"/>
            </a:pPr>
            <a:r>
              <a:rPr kumimoji="1" lang="en-US" altLang="zh-CN" i="1">
                <a:latin typeface="黑体" panose="02010609060101010101" pitchFamily="49" charset="-122"/>
                <a:ea typeface="黑体" panose="02010609060101010101" pitchFamily="49" charset="-122"/>
                <a:sym typeface="Symbol" panose="05050102010706020507" pitchFamily="18" charset="2"/>
              </a:rPr>
              <a:t>E </a:t>
            </a:r>
            <a:r>
              <a:rPr kumimoji="1" lang="zh-CN" altLang="en-US">
                <a:latin typeface="黑体" panose="02010609060101010101" pitchFamily="49" charset="-122"/>
                <a:ea typeface="黑体" panose="02010609060101010101" pitchFamily="49" charset="-122"/>
                <a:sym typeface="Symbol" panose="05050102010706020507" pitchFamily="18" charset="2"/>
              </a:rPr>
              <a:t>的取值一般小于</a:t>
            </a:r>
            <a:r>
              <a:rPr kumimoji="1" lang="en-US" altLang="zh-CN">
                <a:latin typeface="黑体" panose="02010609060101010101" pitchFamily="49" charset="-122"/>
                <a:ea typeface="黑体" panose="02010609060101010101" pitchFamily="49" charset="-122"/>
                <a:sym typeface="Symbol" panose="05050102010706020507" pitchFamily="18" charset="2"/>
              </a:rPr>
              <a:t>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5">
                                            <p:txEl>
                                              <p:pRg st="0" end="0"/>
                                            </p:txEl>
                                          </p:spTgt>
                                        </p:tgtEl>
                                        <p:attrNameLst>
                                          <p:attrName>style.visibility</p:attrName>
                                        </p:attrNameLst>
                                      </p:cBhvr>
                                      <p:to>
                                        <p:strVal val="visible"/>
                                      </p:to>
                                    </p:set>
                                    <p:animEffect transition="in" filter="blinds(horizontal)">
                                      <p:cBhvr>
                                        <p:cTn id="7" dur="500"/>
                                        <p:tgtEl>
                                          <p:spTgt spid="1536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blinds(horizontal)">
                                      <p:cBhvr>
                                        <p:cTn id="12" dur="500"/>
                                        <p:tgtEl>
                                          <p:spTgt spid="153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66"/>
                                        </p:tgtEl>
                                        <p:attrNameLst>
                                          <p:attrName>style.visibility</p:attrName>
                                        </p:attrNameLst>
                                      </p:cBhvr>
                                      <p:to>
                                        <p:strVal val="visible"/>
                                      </p:to>
                                    </p:set>
                                    <p:animEffect transition="in" filter="blinds(horizontal)">
                                      <p:cBhvr>
                                        <p:cTn id="17" dur="500"/>
                                        <p:tgtEl>
                                          <p:spTgt spid="153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build="p"/>
      <p:bldP spid="15366"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ChangeArrowheads="1"/>
          </p:cNvSpPr>
          <p:nvPr/>
        </p:nvSpPr>
        <p:spPr bwMode="auto">
          <a:xfrm>
            <a:off x="880281" y="228601"/>
            <a:ext cx="10351826" cy="1988237"/>
          </a:xfrm>
          <a:prstGeom prst="rect">
            <a:avLst/>
          </a:prstGeom>
          <a:noFill/>
          <a:ln w="9525">
            <a:noFill/>
            <a:miter lim="800000"/>
            <a:headEnd/>
            <a:tailEnd/>
          </a:ln>
          <a:effectLst/>
        </p:spPr>
        <p:txBody>
          <a:bodyPr wrap="square">
            <a:spAutoFit/>
          </a:bodyPr>
          <a:lstStyle/>
          <a:p>
            <a:pPr eaLnBrk="1" hangingPunct="1">
              <a:lnSpc>
                <a:spcPct val="110000"/>
              </a:lnSpc>
              <a:defRPr/>
            </a:pPr>
            <a:r>
              <a:rPr lang="zh-CN" altLang="en-US" sz="2800" i="1" dirty="0">
                <a:solidFill>
                  <a:srgbClr val="FF3300"/>
                </a:solidFill>
                <a:effectLst>
                  <a:outerShdw blurRad="38100" dist="38100" dir="2700000" algn="tl">
                    <a:srgbClr val="000000"/>
                  </a:outerShdw>
                </a:effectLst>
              </a:rPr>
              <a:t>例：</a:t>
            </a:r>
            <a:r>
              <a:rPr lang="zh-CN" altLang="en-US" sz="2800" dirty="0">
                <a:solidFill>
                  <a:srgbClr val="0000FF"/>
                </a:solidFill>
                <a:effectLst>
                  <a:outerShdw blurRad="38100" dist="38100" dir="2700000" algn="tl">
                    <a:srgbClr val="000000"/>
                  </a:outerShdw>
                </a:effectLst>
                <a:ea typeface="楷体_GB2312" pitchFamily="49" charset="-122"/>
              </a:rPr>
              <a:t>某市要进行职工家计调查，由历史资料知该市职工家庭年收入与消费支出的标准差分别为</a:t>
            </a:r>
            <a:r>
              <a:rPr lang="en-US" altLang="zh-CN" sz="2800" dirty="0">
                <a:solidFill>
                  <a:srgbClr val="0000FF"/>
                </a:solidFill>
                <a:effectLst>
                  <a:outerShdw blurRad="38100" dist="38100" dir="2700000" algn="tl">
                    <a:srgbClr val="000000"/>
                  </a:outerShdw>
                </a:effectLst>
                <a:ea typeface="楷体_GB2312" pitchFamily="49" charset="-122"/>
              </a:rPr>
              <a:t>2400</a:t>
            </a:r>
            <a:r>
              <a:rPr lang="zh-CN" altLang="en-US" sz="2800" dirty="0">
                <a:solidFill>
                  <a:srgbClr val="0000FF"/>
                </a:solidFill>
                <a:effectLst>
                  <a:outerShdw blurRad="38100" dist="38100" dir="2700000" algn="tl">
                    <a:srgbClr val="000000"/>
                  </a:outerShdw>
                </a:effectLst>
                <a:ea typeface="楷体_GB2312" pitchFamily="49" charset="-122"/>
              </a:rPr>
              <a:t>元和</a:t>
            </a:r>
            <a:r>
              <a:rPr lang="en-US" altLang="zh-CN" sz="2800" dirty="0">
                <a:solidFill>
                  <a:srgbClr val="0000FF"/>
                </a:solidFill>
                <a:effectLst>
                  <a:outerShdw blurRad="38100" dist="38100" dir="2700000" algn="tl">
                    <a:srgbClr val="000000"/>
                  </a:outerShdw>
                </a:effectLst>
                <a:ea typeface="楷体_GB2312" pitchFamily="49" charset="-122"/>
              </a:rPr>
              <a:t>1500</a:t>
            </a:r>
            <a:r>
              <a:rPr lang="zh-CN" altLang="en-US" sz="2800" dirty="0">
                <a:solidFill>
                  <a:srgbClr val="0000FF"/>
                </a:solidFill>
                <a:effectLst>
                  <a:outerShdw blurRad="38100" dist="38100" dir="2700000" algn="tl">
                    <a:srgbClr val="000000"/>
                  </a:outerShdw>
                </a:effectLst>
                <a:ea typeface="楷体_GB2312" pitchFamily="49" charset="-122"/>
              </a:rPr>
              <a:t>元。现采用重复抽样方法，要求在</a:t>
            </a:r>
            <a:r>
              <a:rPr lang="en-US" altLang="zh-CN" sz="2800" dirty="0">
                <a:solidFill>
                  <a:srgbClr val="0000FF"/>
                </a:solidFill>
                <a:effectLst>
                  <a:outerShdw blurRad="38100" dist="38100" dir="2700000" algn="tl">
                    <a:srgbClr val="000000"/>
                  </a:outerShdw>
                </a:effectLst>
                <a:ea typeface="楷体_GB2312" pitchFamily="49" charset="-122"/>
              </a:rPr>
              <a:t>95.44%</a:t>
            </a:r>
            <a:r>
              <a:rPr lang="zh-CN" altLang="en-US" sz="2800" dirty="0">
                <a:solidFill>
                  <a:srgbClr val="0000FF"/>
                </a:solidFill>
                <a:effectLst>
                  <a:outerShdw blurRad="38100" dist="38100" dir="2700000" algn="tl">
                    <a:srgbClr val="000000"/>
                  </a:outerShdw>
                </a:effectLst>
                <a:ea typeface="楷体_GB2312" pitchFamily="49" charset="-122"/>
              </a:rPr>
              <a:t>的置信度下，平均年收入与消费支出的极限误差分别不超过</a:t>
            </a:r>
            <a:r>
              <a:rPr lang="en-US" altLang="zh-CN" sz="2800" dirty="0">
                <a:solidFill>
                  <a:srgbClr val="0000FF"/>
                </a:solidFill>
                <a:effectLst>
                  <a:outerShdw blurRad="38100" dist="38100" dir="2700000" algn="tl">
                    <a:srgbClr val="000000"/>
                  </a:outerShdw>
                </a:effectLst>
                <a:ea typeface="楷体_GB2312" pitchFamily="49" charset="-122"/>
              </a:rPr>
              <a:t>200</a:t>
            </a:r>
            <a:r>
              <a:rPr lang="zh-CN" altLang="en-US" sz="2800" dirty="0">
                <a:solidFill>
                  <a:srgbClr val="0000FF"/>
                </a:solidFill>
                <a:effectLst>
                  <a:outerShdw blurRad="38100" dist="38100" dir="2700000" algn="tl">
                    <a:srgbClr val="000000"/>
                  </a:outerShdw>
                </a:effectLst>
                <a:ea typeface="楷体_GB2312" pitchFamily="49" charset="-122"/>
              </a:rPr>
              <a:t>元和</a:t>
            </a:r>
            <a:r>
              <a:rPr lang="en-US" altLang="zh-CN" sz="2800" dirty="0">
                <a:solidFill>
                  <a:srgbClr val="0000FF"/>
                </a:solidFill>
                <a:effectLst>
                  <a:outerShdw blurRad="38100" dist="38100" dir="2700000" algn="tl">
                    <a:srgbClr val="000000"/>
                  </a:outerShdw>
                </a:effectLst>
                <a:ea typeface="楷体_GB2312" pitchFamily="49" charset="-122"/>
              </a:rPr>
              <a:t>120</a:t>
            </a:r>
            <a:r>
              <a:rPr lang="zh-CN" altLang="en-US" sz="2800" dirty="0">
                <a:solidFill>
                  <a:srgbClr val="0000FF"/>
                </a:solidFill>
                <a:effectLst>
                  <a:outerShdw blurRad="38100" dist="38100" dir="2700000" algn="tl">
                    <a:srgbClr val="000000"/>
                  </a:outerShdw>
                </a:effectLst>
                <a:ea typeface="楷体_GB2312" pitchFamily="49" charset="-122"/>
              </a:rPr>
              <a:t>元，求样本必要的单位数。</a:t>
            </a:r>
          </a:p>
        </p:txBody>
      </p:sp>
      <p:sp>
        <p:nvSpPr>
          <p:cNvPr id="656387" name="Rectangle 3"/>
          <p:cNvSpPr>
            <a:spLocks noChangeArrowheads="1"/>
          </p:cNvSpPr>
          <p:nvPr/>
        </p:nvSpPr>
        <p:spPr bwMode="auto">
          <a:xfrm>
            <a:off x="880281" y="2590800"/>
            <a:ext cx="10304059" cy="1015663"/>
          </a:xfrm>
          <a:prstGeom prst="rect">
            <a:avLst/>
          </a:prstGeom>
          <a:noFill/>
          <a:ln w="9525">
            <a:noFill/>
            <a:miter lim="800000"/>
            <a:headEnd/>
            <a:tailEnd/>
          </a:ln>
          <a:effectLst/>
        </p:spPr>
        <p:txBody>
          <a:bodyPr wrap="square">
            <a:spAutoFit/>
          </a:bodyPr>
          <a:lstStyle/>
          <a:p>
            <a:pPr eaLnBrk="1" hangingPunct="1">
              <a:defRPr/>
            </a:pPr>
            <a:r>
              <a:rPr lang="zh-CN" altLang="en-US" sz="3200" i="1" dirty="0">
                <a:solidFill>
                  <a:srgbClr val="FF3300"/>
                </a:solidFill>
                <a:effectLst>
                  <a:outerShdw blurRad="38100" dist="38100" dir="2700000" algn="tl">
                    <a:srgbClr val="000000"/>
                  </a:outerShdw>
                </a:effectLst>
              </a:rPr>
              <a:t>解： </a:t>
            </a:r>
            <a:r>
              <a:rPr lang="zh-CN" altLang="en-US" sz="2800" dirty="0">
                <a:solidFill>
                  <a:srgbClr val="0000FF"/>
                </a:solidFill>
                <a:effectLst>
                  <a:outerShdw blurRad="38100" dist="38100" dir="2700000" algn="tl">
                    <a:srgbClr val="000000"/>
                  </a:outerShdw>
                </a:effectLst>
                <a:ea typeface="楷体_GB2312" pitchFamily="49" charset="-122"/>
              </a:rPr>
              <a:t>由</a:t>
            </a:r>
            <a:r>
              <a:rPr lang="en-US" altLang="zh-CN" sz="3200" dirty="0">
                <a:effectLst>
                  <a:outerShdw blurRad="38100" dist="38100" dir="2700000" algn="tl">
                    <a:srgbClr val="FFFFFF"/>
                  </a:outerShdw>
                </a:effectLst>
                <a:ea typeface="楷体_GB2312" pitchFamily="49" charset="-122"/>
              </a:rPr>
              <a:t>1-</a:t>
            </a:r>
            <a:r>
              <a:rPr lang="en-US" altLang="zh-CN" dirty="0">
                <a:effectLst>
                  <a:outerShdw blurRad="38100" dist="38100" dir="2700000" algn="tl">
                    <a:srgbClr val="FFFFFF"/>
                  </a:outerShdw>
                </a:effectLst>
              </a:rPr>
              <a:t>α</a:t>
            </a:r>
            <a:r>
              <a:rPr lang="en-US" altLang="zh-CN" sz="3200" dirty="0">
                <a:effectLst>
                  <a:outerShdw blurRad="38100" dist="38100" dir="2700000" algn="tl">
                    <a:srgbClr val="FFFFFF"/>
                  </a:outerShdw>
                </a:effectLst>
                <a:ea typeface="楷体_GB2312" pitchFamily="49" charset="-122"/>
              </a:rPr>
              <a:t>=0.9544</a:t>
            </a:r>
            <a:r>
              <a:rPr lang="zh-CN" altLang="en-US" sz="2800" dirty="0">
                <a:solidFill>
                  <a:srgbClr val="0000FF"/>
                </a:solidFill>
                <a:effectLst>
                  <a:outerShdw blurRad="38100" dist="38100" dir="2700000" algn="tl">
                    <a:srgbClr val="000000"/>
                  </a:outerShdw>
                </a:effectLst>
                <a:ea typeface="楷体_GB2312" pitchFamily="49" charset="-122"/>
              </a:rPr>
              <a:t>得</a:t>
            </a:r>
            <a:r>
              <a:rPr lang="en-US" altLang="zh-CN" sz="3200" dirty="0">
                <a:effectLst>
                  <a:outerShdw blurRad="38100" dist="38100" dir="2700000" algn="tl">
                    <a:srgbClr val="FFFFFF"/>
                  </a:outerShdw>
                </a:effectLst>
                <a:ea typeface="楷体_GB2312" pitchFamily="49" charset="-122"/>
              </a:rPr>
              <a:t>F(z)=0.9772</a:t>
            </a:r>
            <a:r>
              <a:rPr lang="zh-CN" altLang="en-US" sz="2800" dirty="0">
                <a:solidFill>
                  <a:srgbClr val="0000FF"/>
                </a:solidFill>
                <a:effectLst>
                  <a:outerShdw blurRad="38100" dist="38100" dir="2700000" algn="tl">
                    <a:srgbClr val="000000"/>
                  </a:outerShdw>
                </a:effectLst>
                <a:ea typeface="楷体_GB2312" pitchFamily="49" charset="-122"/>
              </a:rPr>
              <a:t>，查表得概率度</a:t>
            </a:r>
            <a:r>
              <a:rPr lang="en-US" altLang="zh-CN" sz="3200" dirty="0">
                <a:effectLst>
                  <a:outerShdw blurRad="38100" dist="38100" dir="2700000" algn="tl">
                    <a:srgbClr val="FFFFFF"/>
                  </a:outerShdw>
                </a:effectLst>
                <a:ea typeface="楷体_GB2312" pitchFamily="49" charset="-122"/>
              </a:rPr>
              <a:t>z=2</a:t>
            </a:r>
            <a:r>
              <a:rPr lang="zh-CN" altLang="en-US" sz="2800" dirty="0">
                <a:solidFill>
                  <a:srgbClr val="0000FF"/>
                </a:solidFill>
                <a:effectLst>
                  <a:outerShdw blurRad="38100" dist="38100" dir="2700000" algn="tl">
                    <a:srgbClr val="000000"/>
                  </a:outerShdw>
                </a:effectLst>
                <a:ea typeface="楷体_GB2312" pitchFamily="49" charset="-122"/>
              </a:rPr>
              <a:t>，根据重复抽样的样本必要单位数公式：</a:t>
            </a:r>
          </a:p>
        </p:txBody>
      </p:sp>
      <p:graphicFrame>
        <p:nvGraphicFramePr>
          <p:cNvPr id="656388" name="Object 4"/>
          <p:cNvGraphicFramePr>
            <a:graphicFrameLocks noChangeAspect="1"/>
          </p:cNvGraphicFramePr>
          <p:nvPr>
            <p:extLst>
              <p:ext uri="{D42A27DB-BD31-4B8C-83A1-F6EECF244321}">
                <p14:modId xmlns:p14="http://schemas.microsoft.com/office/powerpoint/2010/main" val="1549544223"/>
              </p:ext>
            </p:extLst>
          </p:nvPr>
        </p:nvGraphicFramePr>
        <p:xfrm>
          <a:off x="934872" y="3581401"/>
          <a:ext cx="9949218" cy="2549525"/>
        </p:xfrm>
        <a:graphic>
          <a:graphicData uri="http://schemas.openxmlformats.org/presentationml/2006/ole">
            <mc:AlternateContent xmlns:mc="http://schemas.openxmlformats.org/markup-compatibility/2006">
              <mc:Choice xmlns:v="urn:schemas-microsoft-com:vml" Requires="v">
                <p:oleObj name="Equation" r:id="rId2" imgW="2120900" imgH="965200" progId="Equation.3">
                  <p:embed/>
                </p:oleObj>
              </mc:Choice>
              <mc:Fallback>
                <p:oleObj name="Equation" r:id="rId2" imgW="2120900" imgH="965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872" y="3581401"/>
                        <a:ext cx="9949218" cy="2549525"/>
                      </a:xfrm>
                      <a:prstGeom prst="rect">
                        <a:avLst/>
                      </a:prstGeom>
                      <a:noFill/>
                      <a:ln>
                        <a:noFill/>
                      </a:ln>
                    </p:spPr>
                  </p:pic>
                </p:oleObj>
              </mc:Fallback>
            </mc:AlternateContent>
          </a:graphicData>
        </a:graphic>
      </p:graphicFrame>
      <p:sp>
        <p:nvSpPr>
          <p:cNvPr id="656389" name="Rectangle 5"/>
          <p:cNvSpPr>
            <a:spLocks noChangeArrowheads="1"/>
          </p:cNvSpPr>
          <p:nvPr/>
        </p:nvSpPr>
        <p:spPr bwMode="auto">
          <a:xfrm>
            <a:off x="1981200" y="6096000"/>
            <a:ext cx="5777544" cy="523220"/>
          </a:xfrm>
          <a:prstGeom prst="rect">
            <a:avLst/>
          </a:prstGeom>
          <a:noFill/>
          <a:ln w="9525">
            <a:noFill/>
            <a:miter lim="800000"/>
            <a:headEnd/>
            <a:tailEnd/>
          </a:ln>
          <a:effectLst/>
        </p:spPr>
        <p:txBody>
          <a:bodyPr wrap="none">
            <a:spAutoFit/>
          </a:bodyPr>
          <a:lstStyle/>
          <a:p>
            <a:pPr eaLnBrk="1" hangingPunct="1">
              <a:defRPr/>
            </a:pPr>
            <a:r>
              <a:rPr lang="zh-CN" altLang="en-US" sz="2800" dirty="0">
                <a:solidFill>
                  <a:srgbClr val="0000FF"/>
                </a:solidFill>
                <a:effectLst>
                  <a:outerShdw blurRad="38100" dist="38100" dir="2700000" algn="tl">
                    <a:srgbClr val="000000"/>
                  </a:outerShdw>
                </a:effectLst>
                <a:ea typeface="楷体_GB2312" pitchFamily="49" charset="-122"/>
              </a:rPr>
              <a:t>因此，样本必要的单位数为</a:t>
            </a:r>
            <a:r>
              <a:rPr lang="en-US" altLang="zh-CN" sz="2800" dirty="0">
                <a:solidFill>
                  <a:srgbClr val="0000FF"/>
                </a:solidFill>
                <a:effectLst>
                  <a:outerShdw blurRad="38100" dist="38100" dir="2700000" algn="tl">
                    <a:srgbClr val="000000"/>
                  </a:outerShdw>
                </a:effectLst>
                <a:ea typeface="楷体_GB2312" pitchFamily="49" charset="-122"/>
              </a:rPr>
              <a:t>625</a:t>
            </a:r>
            <a:r>
              <a:rPr lang="zh-CN" altLang="en-US" sz="2800" dirty="0">
                <a:solidFill>
                  <a:srgbClr val="0000FF"/>
                </a:solidFill>
                <a:effectLst>
                  <a:outerShdw blurRad="38100" dist="38100" dir="2700000" algn="tl">
                    <a:srgbClr val="000000"/>
                  </a:outerShdw>
                </a:effectLst>
                <a:ea typeface="楷体_GB2312" pitchFamily="49" charset="-122"/>
              </a:rPr>
              <a:t>户。</a:t>
            </a:r>
          </a:p>
        </p:txBody>
      </p:sp>
    </p:spTree>
    <p:extLst>
      <p:ext uri="{BB962C8B-B14F-4D97-AF65-F5344CB8AC3E}">
        <p14:creationId xmlns:p14="http://schemas.microsoft.com/office/powerpoint/2010/main" val="602533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6386"/>
                                        </p:tgtEl>
                                        <p:attrNameLst>
                                          <p:attrName>style.visibility</p:attrName>
                                        </p:attrNameLst>
                                      </p:cBhvr>
                                      <p:to>
                                        <p:strVal val="visible"/>
                                      </p:to>
                                    </p:set>
                                    <p:anim calcmode="lin" valueType="num">
                                      <p:cBhvr additive="base">
                                        <p:cTn id="7" dur="500" fill="hold"/>
                                        <p:tgtEl>
                                          <p:spTgt spid="656386"/>
                                        </p:tgtEl>
                                        <p:attrNameLst>
                                          <p:attrName>ppt_x</p:attrName>
                                        </p:attrNameLst>
                                      </p:cBhvr>
                                      <p:tavLst>
                                        <p:tav tm="0">
                                          <p:val>
                                            <p:strVal val="0-#ppt_w/2"/>
                                          </p:val>
                                        </p:tav>
                                        <p:tav tm="100000">
                                          <p:val>
                                            <p:strVal val="#ppt_x"/>
                                          </p:val>
                                        </p:tav>
                                      </p:tavLst>
                                    </p:anim>
                                    <p:anim calcmode="lin" valueType="num">
                                      <p:cBhvr additive="base">
                                        <p:cTn id="8" dur="500" fill="hold"/>
                                        <p:tgtEl>
                                          <p:spTgt spid="65638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56387"/>
                                        </p:tgtEl>
                                        <p:attrNameLst>
                                          <p:attrName>style.visibility</p:attrName>
                                        </p:attrNameLst>
                                      </p:cBhvr>
                                      <p:to>
                                        <p:strVal val="visible"/>
                                      </p:to>
                                    </p:set>
                                    <p:anim calcmode="lin" valueType="num">
                                      <p:cBhvr additive="base">
                                        <p:cTn id="13" dur="500" fill="hold"/>
                                        <p:tgtEl>
                                          <p:spTgt spid="656387"/>
                                        </p:tgtEl>
                                        <p:attrNameLst>
                                          <p:attrName>ppt_x</p:attrName>
                                        </p:attrNameLst>
                                      </p:cBhvr>
                                      <p:tavLst>
                                        <p:tav tm="0">
                                          <p:val>
                                            <p:strVal val="0-#ppt_w/2"/>
                                          </p:val>
                                        </p:tav>
                                        <p:tav tm="100000">
                                          <p:val>
                                            <p:strVal val="#ppt_x"/>
                                          </p:val>
                                        </p:tav>
                                      </p:tavLst>
                                    </p:anim>
                                    <p:anim calcmode="lin" valueType="num">
                                      <p:cBhvr additive="base">
                                        <p:cTn id="14" dur="500" fill="hold"/>
                                        <p:tgtEl>
                                          <p:spTgt spid="65638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56388"/>
                                        </p:tgtEl>
                                        <p:attrNameLst>
                                          <p:attrName>style.visibility</p:attrName>
                                        </p:attrNameLst>
                                      </p:cBhvr>
                                      <p:to>
                                        <p:strVal val="visible"/>
                                      </p:to>
                                    </p:set>
                                    <p:anim calcmode="lin" valueType="num">
                                      <p:cBhvr additive="base">
                                        <p:cTn id="19" dur="500" fill="hold"/>
                                        <p:tgtEl>
                                          <p:spTgt spid="656388"/>
                                        </p:tgtEl>
                                        <p:attrNameLst>
                                          <p:attrName>ppt_x</p:attrName>
                                        </p:attrNameLst>
                                      </p:cBhvr>
                                      <p:tavLst>
                                        <p:tav tm="0">
                                          <p:val>
                                            <p:strVal val="0-#ppt_w/2"/>
                                          </p:val>
                                        </p:tav>
                                        <p:tav tm="100000">
                                          <p:val>
                                            <p:strVal val="#ppt_x"/>
                                          </p:val>
                                        </p:tav>
                                      </p:tavLst>
                                    </p:anim>
                                    <p:anim calcmode="lin" valueType="num">
                                      <p:cBhvr additive="base">
                                        <p:cTn id="20" dur="500" fill="hold"/>
                                        <p:tgtEl>
                                          <p:spTgt spid="65638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56389"/>
                                        </p:tgtEl>
                                        <p:attrNameLst>
                                          <p:attrName>style.visibility</p:attrName>
                                        </p:attrNameLst>
                                      </p:cBhvr>
                                      <p:to>
                                        <p:strVal val="visible"/>
                                      </p:to>
                                    </p:set>
                                    <p:anim calcmode="lin" valueType="num">
                                      <p:cBhvr additive="base">
                                        <p:cTn id="25" dur="500" fill="hold"/>
                                        <p:tgtEl>
                                          <p:spTgt spid="656389"/>
                                        </p:tgtEl>
                                        <p:attrNameLst>
                                          <p:attrName>ppt_x</p:attrName>
                                        </p:attrNameLst>
                                      </p:cBhvr>
                                      <p:tavLst>
                                        <p:tav tm="0">
                                          <p:val>
                                            <p:strVal val="0-#ppt_w/2"/>
                                          </p:val>
                                        </p:tav>
                                        <p:tav tm="100000">
                                          <p:val>
                                            <p:strVal val="#ppt_x"/>
                                          </p:val>
                                        </p:tav>
                                      </p:tavLst>
                                    </p:anim>
                                    <p:anim calcmode="lin" valueType="num">
                                      <p:cBhvr additive="base">
                                        <p:cTn id="26" dur="500" fill="hold"/>
                                        <p:tgtEl>
                                          <p:spTgt spid="6563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86" grpId="0" autoUpdateAnimBg="0"/>
      <p:bldP spid="656387" grpId="0" autoUpdateAnimBg="0"/>
      <p:bldP spid="65638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19458" name="文本框 10"/>
          <p:cNvSpPr txBox="1">
            <a:spLocks noChangeArrowheads="1"/>
          </p:cNvSpPr>
          <p:nvPr/>
        </p:nvSpPr>
        <p:spPr bwMode="auto">
          <a:xfrm>
            <a:off x="174625" y="174625"/>
            <a:ext cx="47450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a:latin typeface="黑体" panose="02010609060101010101" pitchFamily="49" charset="-122"/>
                <a:ea typeface="黑体" panose="02010609060101010101" pitchFamily="49" charset="-122"/>
              </a:rPr>
              <a:t>4.1.1 </a:t>
            </a:r>
            <a:r>
              <a:rPr lang="zh-CN" altLang="en-US" sz="3600">
                <a:latin typeface="黑体" panose="02010609060101010101" pitchFamily="49" charset="-122"/>
                <a:ea typeface="黑体" panose="02010609060101010101" pitchFamily="49" charset="-122"/>
              </a:rPr>
              <a:t>概率抽样方法</a:t>
            </a:r>
          </a:p>
        </p:txBody>
      </p:sp>
      <p:sp>
        <p:nvSpPr>
          <p:cNvPr id="19459"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endParaRPr>
          </a:p>
        </p:txBody>
      </p:sp>
      <p:pic>
        <p:nvPicPr>
          <p:cNvPr id="19460"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8988" y="989013"/>
            <a:ext cx="1900237"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Rectangle 13"/>
          <p:cNvSpPr>
            <a:spLocks noChangeArrowheads="1"/>
          </p:cNvSpPr>
          <p:nvPr/>
        </p:nvSpPr>
        <p:spPr bwMode="auto">
          <a:xfrm>
            <a:off x="307975" y="1295400"/>
            <a:ext cx="10583863" cy="534988"/>
          </a:xfrm>
          <a:prstGeom prst="rect">
            <a:avLst/>
          </a:prstGeom>
          <a:noFill/>
          <a:ln>
            <a:noFill/>
          </a:ln>
          <a:effectLst/>
        </p:spPr>
        <p:txBody>
          <a:bodyPr>
            <a:spAutoFit/>
          </a:bodyPr>
          <a:lstStyle>
            <a:lvl1pPr marL="342900" indent="-342900" algn="l">
              <a:spcBef>
                <a:spcPct val="0"/>
              </a:spcBef>
              <a:buFont typeface="Arial" charset="0"/>
              <a:defRPr>
                <a:solidFill>
                  <a:schemeClr val="tx1"/>
                </a:solidFill>
                <a:latin typeface="Calibri" pitchFamily="34" charset="0"/>
                <a:ea typeface="宋体" pitchFamily="2" charset="-122"/>
              </a:defRPr>
            </a:lvl1pPr>
            <a:lvl2pPr marL="800100" indent="-342900" algn="l">
              <a:spcBef>
                <a:spcPct val="0"/>
              </a:spcBef>
              <a:buFont typeface="Arial" charset="0"/>
              <a:defRPr>
                <a:solidFill>
                  <a:schemeClr val="tx1"/>
                </a:solidFill>
                <a:latin typeface="Calibri" pitchFamily="34" charset="0"/>
                <a:ea typeface="宋体" pitchFamily="2" charset="-122"/>
              </a:defRPr>
            </a:lvl2pPr>
            <a:lvl3pPr marL="1257300" indent="-342900" algn="l">
              <a:spcBef>
                <a:spcPct val="0"/>
              </a:spcBef>
              <a:buFont typeface="Arial" charset="0"/>
              <a:defRPr>
                <a:solidFill>
                  <a:schemeClr val="tx1"/>
                </a:solidFill>
                <a:latin typeface="Calibri" pitchFamily="34" charset="0"/>
                <a:ea typeface="宋体" pitchFamily="2" charset="-122"/>
              </a:defRPr>
            </a:lvl3pPr>
            <a:lvl4pPr marL="1714500" indent="-342900" algn="l">
              <a:spcBef>
                <a:spcPct val="0"/>
              </a:spcBef>
              <a:buFont typeface="Arial" charset="0"/>
              <a:defRPr>
                <a:solidFill>
                  <a:schemeClr val="tx1"/>
                </a:solidFill>
                <a:latin typeface="Calibri" pitchFamily="34" charset="0"/>
                <a:ea typeface="宋体" pitchFamily="2" charset="-122"/>
              </a:defRPr>
            </a:lvl4pPr>
            <a:lvl5pPr marL="2171700" indent="-342900" algn="l">
              <a:spcBef>
                <a:spcPct val="0"/>
              </a:spcBef>
              <a:buFont typeface="Arial" charset="0"/>
              <a:defRPr>
                <a:solidFill>
                  <a:schemeClr val="tx1"/>
                </a:solidFill>
                <a:latin typeface="Calibri" pitchFamily="34" charset="0"/>
                <a:ea typeface="宋体" pitchFamily="2" charset="-122"/>
              </a:defRPr>
            </a:lvl5pPr>
            <a:lvl6pPr marL="26289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30861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5433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40005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marL="609600" indent="-609600" algn="just">
              <a:lnSpc>
                <a:spcPct val="90000"/>
              </a:lnSpc>
              <a:spcBef>
                <a:spcPct val="20000"/>
              </a:spcBef>
              <a:buFont typeface="Wingdings" pitchFamily="2" charset="2"/>
              <a:buChar char="n"/>
              <a:defRPr/>
            </a:pPr>
            <a:r>
              <a:rPr kumimoji="1" lang="zh-CN" altLang="en-US" sz="3200" kern="0" dirty="0">
                <a:solidFill>
                  <a:srgbClr val="FF0000"/>
                </a:solidFill>
                <a:latin typeface="黑体" pitchFamily="49" charset="-122"/>
                <a:ea typeface="黑体" pitchFamily="49" charset="-122"/>
              </a:rPr>
              <a:t>抽样：</a:t>
            </a:r>
            <a:r>
              <a:rPr kumimoji="1" lang="zh-CN" altLang="en-US" sz="3200" kern="0" dirty="0">
                <a:latin typeface="黑体" pitchFamily="49" charset="-122"/>
                <a:ea typeface="黑体" pitchFamily="49" charset="-122"/>
              </a:rPr>
              <a:t>按照一定的</a:t>
            </a:r>
            <a:r>
              <a:rPr kumimoji="1" lang="zh-CN" altLang="en-US" sz="3200" kern="0" dirty="0">
                <a:solidFill>
                  <a:srgbClr val="00B0F0"/>
                </a:solidFill>
                <a:latin typeface="黑体" pitchFamily="49" charset="-122"/>
                <a:ea typeface="黑体" pitchFamily="49" charset="-122"/>
              </a:rPr>
              <a:t>抽样规则</a:t>
            </a:r>
            <a:r>
              <a:rPr kumimoji="1" lang="zh-CN" altLang="en-US" sz="3200" kern="0" dirty="0">
                <a:latin typeface="黑体" pitchFamily="49" charset="-122"/>
                <a:ea typeface="黑体" pitchFamily="49" charset="-122"/>
              </a:rPr>
              <a:t>来抽取</a:t>
            </a:r>
            <a:r>
              <a:rPr kumimoji="1" lang="zh-CN" altLang="en-US" sz="3200" kern="0" dirty="0">
                <a:solidFill>
                  <a:srgbClr val="00B0F0"/>
                </a:solidFill>
                <a:latin typeface="黑体" pitchFamily="49" charset="-122"/>
                <a:ea typeface="黑体" pitchFamily="49" charset="-122"/>
              </a:rPr>
              <a:t>样本单位</a:t>
            </a:r>
            <a:endParaRPr kumimoji="1" lang="en-US" altLang="zh-CN" sz="3200" kern="0" dirty="0">
              <a:solidFill>
                <a:srgbClr val="00B0F0"/>
              </a:solidFill>
              <a:latin typeface="黑体" pitchFamily="49" charset="-122"/>
              <a:ea typeface="黑体" pitchFamily="49" charset="-122"/>
            </a:endParaRPr>
          </a:p>
        </p:txBody>
      </p:sp>
      <p:sp>
        <p:nvSpPr>
          <p:cNvPr id="7" name="Rectangle 13"/>
          <p:cNvSpPr>
            <a:spLocks noChangeArrowheads="1"/>
          </p:cNvSpPr>
          <p:nvPr/>
        </p:nvSpPr>
        <p:spPr bwMode="auto">
          <a:xfrm>
            <a:off x="319088" y="3043238"/>
            <a:ext cx="11560175" cy="534987"/>
          </a:xfrm>
          <a:prstGeom prst="rect">
            <a:avLst/>
          </a:prstGeom>
          <a:noFill/>
          <a:ln>
            <a:noFill/>
          </a:ln>
          <a:effectLst/>
        </p:spPr>
        <p:txBody>
          <a:bodyPr>
            <a:spAutoFit/>
          </a:bodyPr>
          <a:lstStyle>
            <a:lvl1pPr marL="342900" indent="-342900" algn="l">
              <a:spcBef>
                <a:spcPct val="0"/>
              </a:spcBef>
              <a:buFont typeface="Arial" charset="0"/>
              <a:defRPr>
                <a:solidFill>
                  <a:schemeClr val="tx1"/>
                </a:solidFill>
                <a:latin typeface="Calibri" pitchFamily="34" charset="0"/>
                <a:ea typeface="宋体" pitchFamily="2" charset="-122"/>
              </a:defRPr>
            </a:lvl1pPr>
            <a:lvl2pPr marL="800100" indent="-342900" algn="l">
              <a:spcBef>
                <a:spcPct val="0"/>
              </a:spcBef>
              <a:buFont typeface="Arial" charset="0"/>
              <a:defRPr>
                <a:solidFill>
                  <a:schemeClr val="tx1"/>
                </a:solidFill>
                <a:latin typeface="Calibri" pitchFamily="34" charset="0"/>
                <a:ea typeface="宋体" pitchFamily="2" charset="-122"/>
              </a:defRPr>
            </a:lvl2pPr>
            <a:lvl3pPr marL="1257300" indent="-342900" algn="l">
              <a:spcBef>
                <a:spcPct val="0"/>
              </a:spcBef>
              <a:buFont typeface="Arial" charset="0"/>
              <a:defRPr>
                <a:solidFill>
                  <a:schemeClr val="tx1"/>
                </a:solidFill>
                <a:latin typeface="Calibri" pitchFamily="34" charset="0"/>
                <a:ea typeface="宋体" pitchFamily="2" charset="-122"/>
              </a:defRPr>
            </a:lvl3pPr>
            <a:lvl4pPr marL="1714500" indent="-342900" algn="l">
              <a:spcBef>
                <a:spcPct val="0"/>
              </a:spcBef>
              <a:buFont typeface="Arial" charset="0"/>
              <a:defRPr>
                <a:solidFill>
                  <a:schemeClr val="tx1"/>
                </a:solidFill>
                <a:latin typeface="Calibri" pitchFamily="34" charset="0"/>
                <a:ea typeface="宋体" pitchFamily="2" charset="-122"/>
              </a:defRPr>
            </a:lvl4pPr>
            <a:lvl5pPr marL="2171700" indent="-342900" algn="l">
              <a:spcBef>
                <a:spcPct val="0"/>
              </a:spcBef>
              <a:buFont typeface="Arial" charset="0"/>
              <a:defRPr>
                <a:solidFill>
                  <a:schemeClr val="tx1"/>
                </a:solidFill>
                <a:latin typeface="Calibri" pitchFamily="34" charset="0"/>
                <a:ea typeface="宋体" pitchFamily="2" charset="-122"/>
              </a:defRPr>
            </a:lvl5pPr>
            <a:lvl6pPr marL="26289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30861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5433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40005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marL="609600" indent="-609600" algn="just">
              <a:lnSpc>
                <a:spcPct val="90000"/>
              </a:lnSpc>
              <a:spcBef>
                <a:spcPct val="20000"/>
              </a:spcBef>
              <a:buFont typeface="Wingdings" pitchFamily="2" charset="2"/>
              <a:buChar char="n"/>
              <a:defRPr/>
            </a:pPr>
            <a:r>
              <a:rPr kumimoji="1" lang="zh-CN" altLang="en-US" sz="3200" kern="0" dirty="0">
                <a:solidFill>
                  <a:srgbClr val="FF0000"/>
                </a:solidFill>
                <a:latin typeface="黑体" pitchFamily="49" charset="-122"/>
                <a:ea typeface="黑体" pitchFamily="49" charset="-122"/>
              </a:rPr>
              <a:t>概率抽样的特点：</a:t>
            </a:r>
            <a:endParaRPr kumimoji="1" lang="zh-CN" altLang="en-US" sz="2800" kern="0" dirty="0">
              <a:latin typeface="黑体" pitchFamily="49" charset="-122"/>
              <a:ea typeface="黑体" pitchFamily="49" charset="-122"/>
            </a:endParaRPr>
          </a:p>
        </p:txBody>
      </p:sp>
      <p:sp>
        <p:nvSpPr>
          <p:cNvPr id="8" name="Rectangle 13"/>
          <p:cNvSpPr>
            <a:spLocks noChangeArrowheads="1"/>
          </p:cNvSpPr>
          <p:nvPr/>
        </p:nvSpPr>
        <p:spPr bwMode="auto">
          <a:xfrm>
            <a:off x="301625" y="2100263"/>
            <a:ext cx="10583863" cy="536575"/>
          </a:xfrm>
          <a:prstGeom prst="rect">
            <a:avLst/>
          </a:prstGeom>
          <a:noFill/>
          <a:ln>
            <a:noFill/>
          </a:ln>
          <a:effectLst/>
        </p:spPr>
        <p:txBody>
          <a:bodyPr>
            <a:spAutoFit/>
          </a:bodyPr>
          <a:lstStyle>
            <a:lvl1pPr marL="342900" indent="-342900" algn="l">
              <a:spcBef>
                <a:spcPct val="0"/>
              </a:spcBef>
              <a:buFont typeface="Arial" charset="0"/>
              <a:defRPr>
                <a:solidFill>
                  <a:schemeClr val="tx1"/>
                </a:solidFill>
                <a:latin typeface="Calibri" pitchFamily="34" charset="0"/>
                <a:ea typeface="宋体" pitchFamily="2" charset="-122"/>
              </a:defRPr>
            </a:lvl1pPr>
            <a:lvl2pPr marL="800100" indent="-342900" algn="l">
              <a:spcBef>
                <a:spcPct val="0"/>
              </a:spcBef>
              <a:buFont typeface="Arial" charset="0"/>
              <a:defRPr>
                <a:solidFill>
                  <a:schemeClr val="tx1"/>
                </a:solidFill>
                <a:latin typeface="Calibri" pitchFamily="34" charset="0"/>
                <a:ea typeface="宋体" pitchFamily="2" charset="-122"/>
              </a:defRPr>
            </a:lvl2pPr>
            <a:lvl3pPr marL="1257300" indent="-342900" algn="l">
              <a:spcBef>
                <a:spcPct val="0"/>
              </a:spcBef>
              <a:buFont typeface="Arial" charset="0"/>
              <a:defRPr>
                <a:solidFill>
                  <a:schemeClr val="tx1"/>
                </a:solidFill>
                <a:latin typeface="Calibri" pitchFamily="34" charset="0"/>
                <a:ea typeface="宋体" pitchFamily="2" charset="-122"/>
              </a:defRPr>
            </a:lvl3pPr>
            <a:lvl4pPr marL="1714500" indent="-342900" algn="l">
              <a:spcBef>
                <a:spcPct val="0"/>
              </a:spcBef>
              <a:buFont typeface="Arial" charset="0"/>
              <a:defRPr>
                <a:solidFill>
                  <a:schemeClr val="tx1"/>
                </a:solidFill>
                <a:latin typeface="Calibri" pitchFamily="34" charset="0"/>
                <a:ea typeface="宋体" pitchFamily="2" charset="-122"/>
              </a:defRPr>
            </a:lvl4pPr>
            <a:lvl5pPr marL="2171700" indent="-342900" algn="l">
              <a:spcBef>
                <a:spcPct val="0"/>
              </a:spcBef>
              <a:buFont typeface="Arial" charset="0"/>
              <a:defRPr>
                <a:solidFill>
                  <a:schemeClr val="tx1"/>
                </a:solidFill>
                <a:latin typeface="Calibri" pitchFamily="34" charset="0"/>
                <a:ea typeface="宋体" pitchFamily="2" charset="-122"/>
              </a:defRPr>
            </a:lvl5pPr>
            <a:lvl6pPr marL="26289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30861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5433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40005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marL="609600" indent="-609600" algn="just">
              <a:lnSpc>
                <a:spcPct val="90000"/>
              </a:lnSpc>
              <a:spcBef>
                <a:spcPct val="20000"/>
              </a:spcBef>
              <a:buFont typeface="Wingdings" pitchFamily="2" charset="2"/>
              <a:buChar char="n"/>
              <a:defRPr/>
            </a:pPr>
            <a:r>
              <a:rPr kumimoji="1" lang="zh-CN" altLang="en-US" sz="3200" kern="0" dirty="0">
                <a:solidFill>
                  <a:srgbClr val="FF0000"/>
                </a:solidFill>
                <a:latin typeface="黑体" pitchFamily="49" charset="-122"/>
                <a:ea typeface="黑体" pitchFamily="49" charset="-122"/>
              </a:rPr>
              <a:t>抽样方法：</a:t>
            </a:r>
            <a:r>
              <a:rPr kumimoji="1" lang="zh-CN" altLang="en-US" sz="3200" kern="0" dirty="0">
                <a:solidFill>
                  <a:srgbClr val="00B0F0"/>
                </a:solidFill>
                <a:latin typeface="黑体" pitchFamily="49" charset="-122"/>
                <a:ea typeface="黑体" pitchFamily="49" charset="-122"/>
              </a:rPr>
              <a:t>概率抽样</a:t>
            </a:r>
            <a:r>
              <a:rPr kumimoji="1" lang="zh-CN" altLang="en-US" sz="3200" kern="0" dirty="0">
                <a:latin typeface="黑体" pitchFamily="49" charset="-122"/>
                <a:ea typeface="黑体" pitchFamily="49" charset="-122"/>
              </a:rPr>
              <a:t>和</a:t>
            </a:r>
            <a:r>
              <a:rPr kumimoji="1" lang="zh-CN" altLang="en-US" sz="3200" kern="0" dirty="0">
                <a:solidFill>
                  <a:srgbClr val="00B0F0"/>
                </a:solidFill>
                <a:latin typeface="黑体" pitchFamily="49" charset="-122"/>
                <a:ea typeface="黑体" pitchFamily="49" charset="-122"/>
              </a:rPr>
              <a:t>非概率抽样</a:t>
            </a:r>
          </a:p>
        </p:txBody>
      </p:sp>
      <p:sp>
        <p:nvSpPr>
          <p:cNvPr id="9" name="Rectangle 13"/>
          <p:cNvSpPr>
            <a:spLocks noChangeArrowheads="1"/>
          </p:cNvSpPr>
          <p:nvPr/>
        </p:nvSpPr>
        <p:spPr bwMode="auto">
          <a:xfrm>
            <a:off x="184150" y="3586163"/>
            <a:ext cx="11560175" cy="787400"/>
          </a:xfrm>
          <a:prstGeom prst="rect">
            <a:avLst/>
          </a:prstGeom>
          <a:noFill/>
          <a:ln>
            <a:noFill/>
          </a:ln>
          <a:effectLst/>
        </p:spPr>
        <p:txBody>
          <a:bodyPr>
            <a:spAutoFit/>
          </a:bodyPr>
          <a:lstStyle>
            <a:lvl1pPr marL="342900" indent="-342900" algn="l">
              <a:spcBef>
                <a:spcPct val="0"/>
              </a:spcBef>
              <a:buFont typeface="Arial" charset="0"/>
              <a:defRPr>
                <a:solidFill>
                  <a:schemeClr val="tx1"/>
                </a:solidFill>
                <a:latin typeface="Calibri" pitchFamily="34" charset="0"/>
                <a:ea typeface="宋体" pitchFamily="2" charset="-122"/>
              </a:defRPr>
            </a:lvl1pPr>
            <a:lvl2pPr marL="800100" indent="-342900" algn="l">
              <a:spcBef>
                <a:spcPct val="0"/>
              </a:spcBef>
              <a:buFont typeface="Arial" charset="0"/>
              <a:defRPr>
                <a:solidFill>
                  <a:schemeClr val="tx1"/>
                </a:solidFill>
                <a:latin typeface="Calibri" pitchFamily="34" charset="0"/>
                <a:ea typeface="宋体" pitchFamily="2" charset="-122"/>
              </a:defRPr>
            </a:lvl2pPr>
            <a:lvl3pPr marL="1257300" indent="-342900" algn="l">
              <a:spcBef>
                <a:spcPct val="0"/>
              </a:spcBef>
              <a:buFont typeface="Arial" charset="0"/>
              <a:defRPr>
                <a:solidFill>
                  <a:schemeClr val="tx1"/>
                </a:solidFill>
                <a:latin typeface="Calibri" pitchFamily="34" charset="0"/>
                <a:ea typeface="宋体" pitchFamily="2" charset="-122"/>
              </a:defRPr>
            </a:lvl3pPr>
            <a:lvl4pPr marL="1714500" indent="-342900" algn="l">
              <a:spcBef>
                <a:spcPct val="0"/>
              </a:spcBef>
              <a:buFont typeface="Arial" charset="0"/>
              <a:defRPr>
                <a:solidFill>
                  <a:schemeClr val="tx1"/>
                </a:solidFill>
                <a:latin typeface="Calibri" pitchFamily="34" charset="0"/>
                <a:ea typeface="宋体" pitchFamily="2" charset="-122"/>
              </a:defRPr>
            </a:lvl4pPr>
            <a:lvl5pPr marL="2171700" indent="-342900" algn="l">
              <a:spcBef>
                <a:spcPct val="0"/>
              </a:spcBef>
              <a:buFont typeface="Arial" charset="0"/>
              <a:defRPr>
                <a:solidFill>
                  <a:schemeClr val="tx1"/>
                </a:solidFill>
                <a:latin typeface="Calibri" pitchFamily="34" charset="0"/>
                <a:ea typeface="宋体" pitchFamily="2" charset="-122"/>
              </a:defRPr>
            </a:lvl5pPr>
            <a:lvl6pPr marL="26289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30861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5433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40005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marL="609600" indent="-609600" algn="just">
              <a:lnSpc>
                <a:spcPct val="90000"/>
              </a:lnSpc>
              <a:spcBef>
                <a:spcPct val="20000"/>
              </a:spcBef>
              <a:defRPr/>
            </a:pPr>
            <a:endParaRPr kumimoji="1" lang="zh-CN" altLang="en-US" sz="1600" kern="0" dirty="0">
              <a:solidFill>
                <a:srgbClr val="FF0000"/>
              </a:solidFill>
              <a:latin typeface="黑体" pitchFamily="49" charset="-122"/>
              <a:ea typeface="黑体" pitchFamily="49" charset="-122"/>
            </a:endParaRPr>
          </a:p>
          <a:p>
            <a:pPr marL="1219200" lvl="1" indent="-533400" algn="just">
              <a:lnSpc>
                <a:spcPct val="90000"/>
              </a:lnSpc>
              <a:spcBef>
                <a:spcPct val="20000"/>
              </a:spcBef>
              <a:buClr>
                <a:srgbClr val="FE9B03"/>
              </a:buClr>
              <a:buSzPct val="65000"/>
              <a:buFont typeface="Wingdings" pitchFamily="2" charset="2"/>
              <a:buChar char="p"/>
              <a:defRPr/>
            </a:pPr>
            <a:r>
              <a:rPr kumimoji="1" lang="zh-CN" altLang="en-US" sz="2800" kern="0" dirty="0">
                <a:latin typeface="黑体" pitchFamily="49" charset="-122"/>
                <a:ea typeface="黑体" pitchFamily="49" charset="-122"/>
              </a:rPr>
              <a:t>按一定的概率以</a:t>
            </a:r>
            <a:r>
              <a:rPr kumimoji="1" lang="zh-CN" altLang="en-US" sz="2800" kern="0" dirty="0">
                <a:solidFill>
                  <a:srgbClr val="00B0F0"/>
                </a:solidFill>
                <a:latin typeface="黑体" pitchFamily="49" charset="-122"/>
                <a:ea typeface="黑体" pitchFamily="49" charset="-122"/>
              </a:rPr>
              <a:t>随机原则</a:t>
            </a:r>
            <a:r>
              <a:rPr kumimoji="1" lang="zh-CN" altLang="en-US" sz="2800" kern="0" dirty="0">
                <a:latin typeface="黑体" pitchFamily="49" charset="-122"/>
                <a:ea typeface="黑体" pitchFamily="49" charset="-122"/>
              </a:rPr>
              <a:t>抽取样本</a:t>
            </a:r>
          </a:p>
        </p:txBody>
      </p:sp>
      <p:sp>
        <p:nvSpPr>
          <p:cNvPr id="10" name="Rectangle 13"/>
          <p:cNvSpPr>
            <a:spLocks noChangeArrowheads="1"/>
          </p:cNvSpPr>
          <p:nvPr/>
        </p:nvSpPr>
        <p:spPr bwMode="auto">
          <a:xfrm>
            <a:off x="212725" y="4576763"/>
            <a:ext cx="11560175" cy="479425"/>
          </a:xfrm>
          <a:prstGeom prst="rect">
            <a:avLst/>
          </a:prstGeom>
          <a:noFill/>
          <a:ln>
            <a:noFill/>
          </a:ln>
          <a:effectLst/>
        </p:spPr>
        <p:txBody>
          <a:bodyPr>
            <a:spAutoFit/>
          </a:bodyPr>
          <a:lstStyle>
            <a:lvl1pPr marL="342900" indent="-342900" algn="l">
              <a:spcBef>
                <a:spcPct val="0"/>
              </a:spcBef>
              <a:buFont typeface="Arial" charset="0"/>
              <a:defRPr>
                <a:solidFill>
                  <a:schemeClr val="tx1"/>
                </a:solidFill>
                <a:latin typeface="Calibri" pitchFamily="34" charset="0"/>
                <a:ea typeface="宋体" pitchFamily="2" charset="-122"/>
              </a:defRPr>
            </a:lvl1pPr>
            <a:lvl2pPr marL="800100" indent="-342900" algn="l">
              <a:spcBef>
                <a:spcPct val="0"/>
              </a:spcBef>
              <a:buFont typeface="Arial" charset="0"/>
              <a:defRPr>
                <a:solidFill>
                  <a:schemeClr val="tx1"/>
                </a:solidFill>
                <a:latin typeface="Calibri" pitchFamily="34" charset="0"/>
                <a:ea typeface="宋体" pitchFamily="2" charset="-122"/>
              </a:defRPr>
            </a:lvl2pPr>
            <a:lvl3pPr marL="1257300" indent="-342900" algn="l">
              <a:spcBef>
                <a:spcPct val="0"/>
              </a:spcBef>
              <a:buFont typeface="Arial" charset="0"/>
              <a:defRPr>
                <a:solidFill>
                  <a:schemeClr val="tx1"/>
                </a:solidFill>
                <a:latin typeface="Calibri" pitchFamily="34" charset="0"/>
                <a:ea typeface="宋体" pitchFamily="2" charset="-122"/>
              </a:defRPr>
            </a:lvl3pPr>
            <a:lvl4pPr marL="1714500" indent="-342900" algn="l">
              <a:spcBef>
                <a:spcPct val="0"/>
              </a:spcBef>
              <a:buFont typeface="Arial" charset="0"/>
              <a:defRPr>
                <a:solidFill>
                  <a:schemeClr val="tx1"/>
                </a:solidFill>
                <a:latin typeface="Calibri" pitchFamily="34" charset="0"/>
                <a:ea typeface="宋体" pitchFamily="2" charset="-122"/>
              </a:defRPr>
            </a:lvl4pPr>
            <a:lvl5pPr marL="2171700" indent="-342900" algn="l">
              <a:spcBef>
                <a:spcPct val="0"/>
              </a:spcBef>
              <a:buFont typeface="Arial" charset="0"/>
              <a:defRPr>
                <a:solidFill>
                  <a:schemeClr val="tx1"/>
                </a:solidFill>
                <a:latin typeface="Calibri" pitchFamily="34" charset="0"/>
                <a:ea typeface="宋体" pitchFamily="2" charset="-122"/>
              </a:defRPr>
            </a:lvl5pPr>
            <a:lvl6pPr marL="26289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30861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5433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40005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marL="1219200" lvl="1" indent="-533400" algn="just">
              <a:lnSpc>
                <a:spcPct val="90000"/>
              </a:lnSpc>
              <a:spcBef>
                <a:spcPct val="20000"/>
              </a:spcBef>
              <a:buClr>
                <a:srgbClr val="FE9B03"/>
              </a:buClr>
              <a:buSzPct val="65000"/>
              <a:buFont typeface="Wingdings" pitchFamily="2" charset="2"/>
              <a:buChar char="p"/>
              <a:defRPr/>
            </a:pPr>
            <a:r>
              <a:rPr kumimoji="1" lang="zh-CN" altLang="en-US" sz="2800" kern="0" dirty="0">
                <a:latin typeface="黑体" pitchFamily="49" charset="-122"/>
                <a:ea typeface="黑体" pitchFamily="49" charset="-122"/>
              </a:rPr>
              <a:t>每个单位被抽中的概率是已知的，或是可以计算出来的 </a:t>
            </a:r>
          </a:p>
        </p:txBody>
      </p:sp>
      <p:sp>
        <p:nvSpPr>
          <p:cNvPr id="11" name="Rectangle 13"/>
          <p:cNvSpPr>
            <a:spLocks noChangeArrowheads="1"/>
          </p:cNvSpPr>
          <p:nvPr/>
        </p:nvSpPr>
        <p:spPr bwMode="auto">
          <a:xfrm>
            <a:off x="203200" y="5199063"/>
            <a:ext cx="11560175" cy="954087"/>
          </a:xfrm>
          <a:prstGeom prst="rect">
            <a:avLst/>
          </a:prstGeom>
          <a:noFill/>
          <a:ln>
            <a:noFill/>
          </a:ln>
          <a:effectLst/>
        </p:spPr>
        <p:txBody>
          <a:bodyPr>
            <a:spAutoFit/>
          </a:bodyPr>
          <a:lstStyle>
            <a:lvl1pPr marL="342900" indent="-342900" algn="l">
              <a:spcBef>
                <a:spcPct val="0"/>
              </a:spcBef>
              <a:buFont typeface="Arial" charset="0"/>
              <a:defRPr>
                <a:solidFill>
                  <a:schemeClr val="tx1"/>
                </a:solidFill>
                <a:latin typeface="Calibri" pitchFamily="34" charset="0"/>
                <a:ea typeface="宋体" pitchFamily="2" charset="-122"/>
              </a:defRPr>
            </a:lvl1pPr>
            <a:lvl2pPr marL="800100" indent="-342900" algn="l">
              <a:spcBef>
                <a:spcPct val="0"/>
              </a:spcBef>
              <a:buFont typeface="Arial" charset="0"/>
              <a:defRPr>
                <a:solidFill>
                  <a:schemeClr val="tx1"/>
                </a:solidFill>
                <a:latin typeface="Calibri" pitchFamily="34" charset="0"/>
                <a:ea typeface="宋体" pitchFamily="2" charset="-122"/>
              </a:defRPr>
            </a:lvl2pPr>
            <a:lvl3pPr marL="1257300" indent="-342900" algn="l">
              <a:spcBef>
                <a:spcPct val="0"/>
              </a:spcBef>
              <a:buFont typeface="Arial" charset="0"/>
              <a:defRPr>
                <a:solidFill>
                  <a:schemeClr val="tx1"/>
                </a:solidFill>
                <a:latin typeface="Calibri" pitchFamily="34" charset="0"/>
                <a:ea typeface="宋体" pitchFamily="2" charset="-122"/>
              </a:defRPr>
            </a:lvl3pPr>
            <a:lvl4pPr marL="1714500" indent="-342900" algn="l">
              <a:spcBef>
                <a:spcPct val="0"/>
              </a:spcBef>
              <a:buFont typeface="Arial" charset="0"/>
              <a:defRPr>
                <a:solidFill>
                  <a:schemeClr val="tx1"/>
                </a:solidFill>
                <a:latin typeface="Calibri" pitchFamily="34" charset="0"/>
                <a:ea typeface="宋体" pitchFamily="2" charset="-122"/>
              </a:defRPr>
            </a:lvl4pPr>
            <a:lvl5pPr marL="2171700" indent="-342900" algn="l">
              <a:spcBef>
                <a:spcPct val="0"/>
              </a:spcBef>
              <a:buFont typeface="Arial" charset="0"/>
              <a:defRPr>
                <a:solidFill>
                  <a:schemeClr val="tx1"/>
                </a:solidFill>
                <a:latin typeface="Calibri" pitchFamily="34" charset="0"/>
                <a:ea typeface="宋体" pitchFamily="2" charset="-122"/>
              </a:defRPr>
            </a:lvl5pPr>
            <a:lvl6pPr marL="26289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30861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5433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4000500" indent="-3429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marL="1219200" lvl="1" indent="-533400" algn="just">
              <a:lnSpc>
                <a:spcPct val="90000"/>
              </a:lnSpc>
              <a:spcBef>
                <a:spcPct val="20000"/>
              </a:spcBef>
              <a:buClr>
                <a:srgbClr val="FE9B03"/>
              </a:buClr>
              <a:buSzPct val="65000"/>
              <a:buFont typeface="Wingdings" pitchFamily="2" charset="2"/>
              <a:buChar char="p"/>
              <a:defRPr/>
            </a:pPr>
            <a:r>
              <a:rPr kumimoji="1" lang="zh-CN" altLang="en-US" sz="2800" kern="0" dirty="0">
                <a:latin typeface="黑体" pitchFamily="49" charset="-122"/>
                <a:ea typeface="黑体" pitchFamily="49" charset="-122"/>
              </a:rPr>
              <a:t>当用样本对总体目标量进行估计时，要考虑到每个样本</a:t>
            </a:r>
            <a:endParaRPr kumimoji="1" lang="en-US" altLang="zh-CN" sz="2800" kern="0" dirty="0">
              <a:latin typeface="黑体" pitchFamily="49" charset="-122"/>
              <a:ea typeface="黑体" pitchFamily="49" charset="-122"/>
            </a:endParaRPr>
          </a:p>
          <a:p>
            <a:pPr marL="1219200" lvl="1" indent="-533400" algn="just">
              <a:lnSpc>
                <a:spcPct val="90000"/>
              </a:lnSpc>
              <a:spcBef>
                <a:spcPct val="20000"/>
              </a:spcBef>
              <a:buClr>
                <a:srgbClr val="FE9B03"/>
              </a:buClr>
              <a:buSzPct val="65000"/>
              <a:defRPr/>
            </a:pPr>
            <a:r>
              <a:rPr kumimoji="1" lang="en-US" altLang="zh-CN" sz="2800" kern="0" dirty="0">
                <a:latin typeface="黑体" pitchFamily="49" charset="-122"/>
                <a:ea typeface="黑体" pitchFamily="49" charset="-122"/>
              </a:rPr>
              <a:t>   </a:t>
            </a:r>
            <a:r>
              <a:rPr kumimoji="1" lang="zh-CN" altLang="en-US" sz="2800" kern="0" dirty="0">
                <a:latin typeface="黑体" pitchFamily="49" charset="-122"/>
                <a:ea typeface="黑体" pitchFamily="49" charset="-122"/>
              </a:rPr>
              <a:t>单位被抽中的概率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09"/>
                                        </p:tgtEl>
                                        <p:attrNameLst>
                                          <p:attrName>style.visibility</p:attrName>
                                        </p:attrNameLst>
                                      </p:cBhvr>
                                      <p:to>
                                        <p:strVal val="visible"/>
                                      </p:to>
                                    </p:set>
                                    <p:animEffect transition="in" filter="blinds(horizontal)">
                                      <p:cBhvr>
                                        <p:cTn id="7" dur="500"/>
                                        <p:tgtEl>
                                          <p:spTgt spid="41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9" grpId="0"/>
      <p:bldP spid="7" grpId="0"/>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20482" name="文本框 10"/>
          <p:cNvSpPr txBox="1">
            <a:spLocks noChangeArrowheads="1"/>
          </p:cNvSpPr>
          <p:nvPr/>
        </p:nvSpPr>
        <p:spPr bwMode="auto">
          <a:xfrm>
            <a:off x="174625" y="220663"/>
            <a:ext cx="412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a:latin typeface="黑体" panose="02010609060101010101" pitchFamily="49" charset="-122"/>
                <a:ea typeface="黑体" panose="02010609060101010101" pitchFamily="49" charset="-122"/>
              </a:rPr>
              <a:t>4.1.1 </a:t>
            </a:r>
            <a:r>
              <a:rPr lang="zh-CN" altLang="en-US" sz="3200">
                <a:latin typeface="黑体" panose="02010609060101010101" pitchFamily="49" charset="-122"/>
                <a:ea typeface="黑体" panose="02010609060101010101" pitchFamily="49" charset="-122"/>
              </a:rPr>
              <a:t>概率抽样方法</a:t>
            </a:r>
          </a:p>
        </p:txBody>
      </p:sp>
      <p:sp>
        <p:nvSpPr>
          <p:cNvPr id="2048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latin typeface="仿宋" panose="02010609060101010101" pitchFamily="49" charset="-122"/>
              <a:ea typeface="仿宋" panose="02010609060101010101" pitchFamily="49" charset="-122"/>
            </a:endParaRPr>
          </a:p>
        </p:txBody>
      </p:sp>
      <p:pic>
        <p:nvPicPr>
          <p:cNvPr id="20484"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6265863" y="284163"/>
            <a:ext cx="3144837"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圆角矩形 6"/>
          <p:cNvSpPr>
            <a:spLocks noChangeArrowheads="1"/>
          </p:cNvSpPr>
          <p:nvPr/>
        </p:nvSpPr>
        <p:spPr bwMode="auto">
          <a:xfrm>
            <a:off x="768350" y="1114425"/>
            <a:ext cx="2471738" cy="461963"/>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latin typeface="仿宋" panose="02010609060101010101" pitchFamily="49" charset="-122"/>
              <a:ea typeface="仿宋" panose="02010609060101010101" pitchFamily="49" charset="-122"/>
            </a:endParaRPr>
          </a:p>
        </p:txBody>
      </p:sp>
      <p:sp>
        <p:nvSpPr>
          <p:cNvPr id="20486" name="文本框 7"/>
          <p:cNvSpPr txBox="1">
            <a:spLocks noChangeArrowheads="1"/>
          </p:cNvSpPr>
          <p:nvPr/>
        </p:nvSpPr>
        <p:spPr bwMode="auto">
          <a:xfrm>
            <a:off x="595313" y="1100138"/>
            <a:ext cx="2797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sym typeface="Arial" panose="020B0604020202020204" pitchFamily="34" charset="0"/>
              </a:rPr>
              <a:t>简单随机抽样</a:t>
            </a:r>
          </a:p>
        </p:txBody>
      </p:sp>
      <p:sp>
        <p:nvSpPr>
          <p:cNvPr id="34823" name="TextBox 1"/>
          <p:cNvSpPr txBox="1">
            <a:spLocks noChangeArrowheads="1"/>
          </p:cNvSpPr>
          <p:nvPr/>
        </p:nvSpPr>
        <p:spPr bwMode="auto">
          <a:xfrm>
            <a:off x="763588" y="2638425"/>
            <a:ext cx="8856662"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Char char="n"/>
            </a:pPr>
            <a:r>
              <a:rPr lang="zh-CN" altLang="en-US">
                <a:solidFill>
                  <a:srgbClr val="FF0000"/>
                </a:solidFill>
                <a:latin typeface="黑体" panose="02010609060101010101" pitchFamily="49" charset="-122"/>
                <a:ea typeface="黑体" panose="02010609060101010101" pitchFamily="49" charset="-122"/>
              </a:rPr>
              <a:t>方法：</a:t>
            </a:r>
            <a:r>
              <a:rPr lang="zh-CN" altLang="en-US">
                <a:latin typeface="黑体" panose="02010609060101010101" pitchFamily="49" charset="-122"/>
                <a:ea typeface="黑体" panose="02010609060101010101" pitchFamily="49" charset="-122"/>
              </a:rPr>
              <a:t>从总体</a:t>
            </a:r>
            <a:r>
              <a:rPr lang="en-US" altLang="zh-CN">
                <a:solidFill>
                  <a:srgbClr val="00B0F0"/>
                </a:solidFill>
                <a:latin typeface="黑体" panose="02010609060101010101" pitchFamily="49" charset="-122"/>
                <a:ea typeface="黑体" panose="02010609060101010101" pitchFamily="49" charset="-122"/>
              </a:rPr>
              <a:t>N</a:t>
            </a:r>
            <a:r>
              <a:rPr lang="zh-CN" altLang="en-US">
                <a:latin typeface="黑体" panose="02010609060101010101" pitchFamily="49" charset="-122"/>
                <a:ea typeface="黑体" panose="02010609060101010101" pitchFamily="49" charset="-122"/>
              </a:rPr>
              <a:t>个单位</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元素</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中随机地抽取</a:t>
            </a:r>
            <a:r>
              <a:rPr lang="en-US" altLang="zh-CN">
                <a:solidFill>
                  <a:srgbClr val="00B0F0"/>
                </a:solidFill>
                <a:latin typeface="黑体" panose="02010609060101010101" pitchFamily="49" charset="-122"/>
                <a:ea typeface="黑体" panose="02010609060101010101" pitchFamily="49" charset="-122"/>
              </a:rPr>
              <a:t>n</a:t>
            </a:r>
            <a:r>
              <a:rPr lang="zh-CN" altLang="en-US">
                <a:latin typeface="黑体" panose="02010609060101010101" pitchFamily="49" charset="-122"/>
                <a:ea typeface="黑体" panose="02010609060101010101" pitchFamily="49" charset="-122"/>
              </a:rPr>
              <a:t>个单位作            为</a:t>
            </a:r>
            <a:r>
              <a:rPr lang="zh-CN" altLang="en-US">
                <a:solidFill>
                  <a:srgbClr val="00B0F0"/>
                </a:solidFill>
                <a:latin typeface="黑体" panose="02010609060101010101" pitchFamily="49" charset="-122"/>
                <a:ea typeface="黑体" panose="02010609060101010101" pitchFamily="49" charset="-122"/>
              </a:rPr>
              <a:t>样本</a:t>
            </a:r>
            <a:r>
              <a:rPr lang="zh-CN" altLang="en-US">
                <a:latin typeface="黑体" panose="02010609060101010101" pitchFamily="49" charset="-122"/>
                <a:ea typeface="黑体" panose="02010609060101010101" pitchFamily="49" charset="-122"/>
              </a:rPr>
              <a:t>，使得总体中每一个元素都有相同的机会</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概率</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被抽中 </a:t>
            </a:r>
          </a:p>
        </p:txBody>
      </p:sp>
      <p:sp>
        <p:nvSpPr>
          <p:cNvPr id="8" name="TextBox 1"/>
          <p:cNvSpPr txBox="1">
            <a:spLocks noChangeArrowheads="1"/>
          </p:cNvSpPr>
          <p:nvPr/>
        </p:nvSpPr>
        <p:spPr bwMode="auto">
          <a:xfrm>
            <a:off x="769938" y="3843338"/>
            <a:ext cx="7297737"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buFontTx/>
              <a:buNone/>
            </a:pPr>
            <a:endParaRPr lang="en-US" altLang="zh-CN">
              <a:latin typeface="黑体" panose="02010609060101010101" pitchFamily="49" charset="-122"/>
              <a:ea typeface="黑体" panose="02010609060101010101" pitchFamily="49" charset="-122"/>
            </a:endParaRPr>
          </a:p>
          <a:p>
            <a:pPr algn="just">
              <a:buFont typeface="Wingdings" panose="05000000000000000000" pitchFamily="2" charset="2"/>
              <a:buChar char="n"/>
            </a:pPr>
            <a:r>
              <a:rPr lang="zh-CN" altLang="en-US">
                <a:solidFill>
                  <a:srgbClr val="FF0000"/>
                </a:solidFill>
                <a:latin typeface="黑体" panose="02010609060101010101" pitchFamily="49" charset="-122"/>
                <a:ea typeface="黑体" panose="02010609060101010101" pitchFamily="49" charset="-122"/>
              </a:rPr>
              <a:t>分类：</a:t>
            </a:r>
            <a:r>
              <a:rPr lang="zh-CN" altLang="en-US">
                <a:solidFill>
                  <a:srgbClr val="00B0F0"/>
                </a:solidFill>
                <a:latin typeface="黑体" panose="02010609060101010101" pitchFamily="49" charset="-122"/>
                <a:ea typeface="黑体" panose="02010609060101010101" pitchFamily="49" charset="-122"/>
              </a:rPr>
              <a:t>重复抽样</a:t>
            </a:r>
            <a:r>
              <a:rPr lang="zh-CN" altLang="en-US">
                <a:latin typeface="黑体" panose="02010609060101010101" pitchFamily="49" charset="-122"/>
                <a:ea typeface="黑体" panose="02010609060101010101" pitchFamily="49" charset="-122"/>
              </a:rPr>
              <a:t>和</a:t>
            </a:r>
            <a:r>
              <a:rPr lang="zh-CN" altLang="en-US">
                <a:solidFill>
                  <a:srgbClr val="00B0F0"/>
                </a:solidFill>
                <a:latin typeface="黑体" panose="02010609060101010101" pitchFamily="49" charset="-122"/>
                <a:ea typeface="黑体" panose="02010609060101010101" pitchFamily="49" charset="-122"/>
              </a:rPr>
              <a:t>不重复抽样</a:t>
            </a:r>
          </a:p>
          <a:p>
            <a:pPr algn="just">
              <a:buFontTx/>
              <a:buChar char="•"/>
            </a:pPr>
            <a:endParaRPr lang="zh-CN" altLang="en-US" sz="240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3"/>
                                        </p:tgtEl>
                                        <p:attrNameLst>
                                          <p:attrName>style.visibility</p:attrName>
                                        </p:attrNameLst>
                                      </p:cBhvr>
                                      <p:to>
                                        <p:strVal val="visible"/>
                                      </p:to>
                                    </p:set>
                                    <p:animEffect transition="in" filter="blinds(horizontal)">
                                      <p:cBhvr>
                                        <p:cTn id="7" dur="500"/>
                                        <p:tgtEl>
                                          <p:spTgt spid="348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6050" y="101600"/>
            <a:ext cx="6359525" cy="679450"/>
          </a:xfrm>
          <a:noFill/>
        </p:spPr>
        <p:txBody>
          <a:bodyPr/>
          <a:lstStyle/>
          <a:p>
            <a:r>
              <a:rPr lang="zh-CN" altLang="en-US" sz="3200" b="1">
                <a:latin typeface="黑体" panose="02010609060101010101" pitchFamily="49" charset="-122"/>
                <a:ea typeface="黑体" panose="02010609060101010101" pitchFamily="49" charset="-122"/>
              </a:rPr>
              <a:t>用</a:t>
            </a:r>
            <a:r>
              <a:rPr lang="en-US" altLang="zh-CN" sz="3200" b="1">
                <a:latin typeface="黑体" panose="02010609060101010101" pitchFamily="49" charset="-122"/>
                <a:ea typeface="黑体" panose="02010609060101010101" pitchFamily="49" charset="-122"/>
                <a:cs typeface="Times New Roman" panose="02020603050405020304" pitchFamily="18" charset="0"/>
              </a:rPr>
              <a:t>Excel</a:t>
            </a:r>
            <a:r>
              <a:rPr lang="zh-CN" altLang="en-US" sz="3200" b="1">
                <a:latin typeface="黑体" panose="02010609060101010101" pitchFamily="49" charset="-122"/>
                <a:ea typeface="黑体" panose="02010609060101010101" pitchFamily="49" charset="-122"/>
                <a:cs typeface="Times New Roman" panose="02020603050405020304" pitchFamily="18" charset="0"/>
              </a:rPr>
              <a:t>对分类数据随机抽样</a:t>
            </a:r>
            <a:endParaRPr lang="en-US" altLang="zh-CN" sz="3200" b="1">
              <a:latin typeface="黑体" panose="02010609060101010101" pitchFamily="49" charset="-122"/>
              <a:ea typeface="黑体" panose="02010609060101010101" pitchFamily="49" charset="-122"/>
            </a:endParaRPr>
          </a:p>
        </p:txBody>
      </p:sp>
      <p:sp>
        <p:nvSpPr>
          <p:cNvPr id="35843" name="Rectangle 3"/>
          <p:cNvSpPr>
            <a:spLocks noGrp="1" noChangeArrowheads="1"/>
          </p:cNvSpPr>
          <p:nvPr>
            <p:ph type="body" idx="1"/>
          </p:nvPr>
        </p:nvSpPr>
        <p:spPr>
          <a:xfrm>
            <a:off x="414338" y="927100"/>
            <a:ext cx="11501437" cy="615950"/>
          </a:xfrm>
        </p:spPr>
        <p:txBody>
          <a:bodyPr/>
          <a:lstStyle/>
          <a:p>
            <a:pPr marL="0" indent="0" algn="just">
              <a:lnSpc>
                <a:spcPct val="80000"/>
              </a:lnSpc>
              <a:buFont typeface="Arial" panose="020B0604020202020204" pitchFamily="34" charset="0"/>
              <a:buNone/>
            </a:pPr>
            <a:r>
              <a:rPr lang="zh-CN" altLang="en-US" b="1">
                <a:solidFill>
                  <a:srgbClr val="FF0000"/>
                </a:solidFill>
                <a:latin typeface="黑体" panose="02010609060101010101" pitchFamily="49" charset="-122"/>
                <a:ea typeface="黑体" panose="02010609060101010101" pitchFamily="49" charset="-122"/>
              </a:rPr>
              <a:t>第</a:t>
            </a:r>
            <a:r>
              <a:rPr lang="en-US" altLang="zh-CN" b="1">
                <a:solidFill>
                  <a:srgbClr val="FF0000"/>
                </a:solidFill>
                <a:latin typeface="黑体" panose="02010609060101010101" pitchFamily="49" charset="-122"/>
                <a:ea typeface="黑体" panose="02010609060101010101" pitchFamily="49" charset="-122"/>
              </a:rPr>
              <a:t>1</a:t>
            </a:r>
            <a:r>
              <a:rPr lang="zh-CN" altLang="en-US" b="1">
                <a:solidFill>
                  <a:srgbClr val="FF0000"/>
                </a:solidFill>
                <a:latin typeface="黑体" panose="02010609060101010101" pitchFamily="49" charset="-122"/>
                <a:ea typeface="黑体" panose="02010609060101010101" pitchFamily="49" charset="-122"/>
              </a:rPr>
              <a:t>步：</a:t>
            </a:r>
            <a:r>
              <a:rPr lang="zh-CN" altLang="en-US" b="1">
                <a:latin typeface="黑体" panose="02010609060101010101" pitchFamily="49" charset="-122"/>
                <a:ea typeface="黑体" panose="02010609060101010101" pitchFamily="49" charset="-122"/>
              </a:rPr>
              <a:t>将</a:t>
            </a:r>
            <a:r>
              <a:rPr lang="en-US" altLang="zh-CN" b="1">
                <a:latin typeface="黑体" panose="02010609060101010101" pitchFamily="49" charset="-122"/>
                <a:ea typeface="黑体" panose="02010609060101010101" pitchFamily="49" charset="-122"/>
              </a:rPr>
              <a:t>30</a:t>
            </a:r>
            <a:r>
              <a:rPr lang="zh-CN" altLang="en-US" b="1">
                <a:latin typeface="黑体" panose="02010609060101010101" pitchFamily="49" charset="-122"/>
                <a:ea typeface="黑体" panose="02010609060101010101" pitchFamily="49" charset="-122"/>
              </a:rPr>
              <a:t>个学生的名单录入到</a:t>
            </a:r>
            <a:r>
              <a:rPr lang="en-US" altLang="zh-CN" b="1">
                <a:latin typeface="黑体" panose="02010609060101010101" pitchFamily="49" charset="-122"/>
                <a:ea typeface="黑体" panose="02010609060101010101" pitchFamily="49" charset="-122"/>
              </a:rPr>
              <a:t>Excel</a:t>
            </a:r>
            <a:r>
              <a:rPr lang="zh-CN" altLang="en-US" b="1">
                <a:latin typeface="黑体" panose="02010609060101010101" pitchFamily="49" charset="-122"/>
                <a:ea typeface="黑体" panose="02010609060101010101" pitchFamily="49" charset="-122"/>
              </a:rPr>
              <a:t>工作表中的一列</a:t>
            </a:r>
          </a:p>
        </p:txBody>
      </p:sp>
      <p:pic>
        <p:nvPicPr>
          <p:cNvPr id="215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7488"/>
            <a:ext cx="146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5" name="Rectangle 3"/>
          <p:cNvSpPr txBox="1">
            <a:spLocks noChangeArrowheads="1"/>
          </p:cNvSpPr>
          <p:nvPr/>
        </p:nvSpPr>
        <p:spPr bwMode="auto">
          <a:xfrm>
            <a:off x="396875" y="1755775"/>
            <a:ext cx="1202372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80000"/>
              </a:lnSpc>
              <a:buFontTx/>
              <a:buNone/>
            </a:pPr>
            <a:r>
              <a:rPr lang="zh-CN" altLang="en-US">
                <a:solidFill>
                  <a:srgbClr val="FF0000"/>
                </a:solidFill>
                <a:latin typeface="黑体" panose="02010609060101010101" pitchFamily="49" charset="-122"/>
                <a:ea typeface="黑体" panose="02010609060101010101" pitchFamily="49" charset="-122"/>
              </a:rPr>
              <a:t>第</a:t>
            </a:r>
            <a:r>
              <a:rPr lang="en-US" altLang="zh-CN">
                <a:solidFill>
                  <a:srgbClr val="FF0000"/>
                </a:solidFill>
                <a:latin typeface="黑体" panose="02010609060101010101" pitchFamily="49" charset="-122"/>
                <a:ea typeface="黑体" panose="02010609060101010101" pitchFamily="49" charset="-122"/>
              </a:rPr>
              <a:t>2</a:t>
            </a:r>
            <a:r>
              <a:rPr lang="zh-CN" altLang="en-US">
                <a:solidFill>
                  <a:srgbClr val="FF0000"/>
                </a:solidFill>
                <a:latin typeface="黑体" panose="02010609060101010101" pitchFamily="49" charset="-122"/>
                <a:ea typeface="黑体" panose="02010609060101010101" pitchFamily="49" charset="-122"/>
              </a:rPr>
              <a:t>步：</a:t>
            </a:r>
            <a:r>
              <a:rPr lang="zh-CN" altLang="en-US">
                <a:latin typeface="黑体" panose="02010609060101010101" pitchFamily="49" charset="-122"/>
                <a:ea typeface="黑体" panose="02010609060101010101" pitchFamily="49" charset="-122"/>
              </a:rPr>
              <a:t>给每个学生一个数字代码，分别为</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2…</a:t>
            </a: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30</a:t>
            </a:r>
            <a:r>
              <a:rPr lang="zh-CN" altLang="en-US">
                <a:latin typeface="黑体" panose="02010609060101010101" pitchFamily="49" charset="-122"/>
                <a:ea typeface="黑体" panose="02010609060101010101" pitchFamily="49" charset="-122"/>
              </a:rPr>
              <a:t>，并按顺序排列，</a:t>
            </a:r>
            <a:endParaRPr lang="en-US" altLang="zh-CN">
              <a:latin typeface="黑体" panose="02010609060101010101" pitchFamily="49" charset="-122"/>
              <a:ea typeface="黑体" panose="02010609060101010101" pitchFamily="49" charset="-122"/>
            </a:endParaRPr>
          </a:p>
          <a:p>
            <a:pPr algn="just">
              <a:lnSpc>
                <a:spcPct val="80000"/>
              </a:lnSpc>
              <a:buFontTx/>
              <a:buNone/>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将代码录入到</a:t>
            </a:r>
            <a:r>
              <a:rPr lang="en-US" altLang="zh-CN">
                <a:latin typeface="黑体" panose="02010609060101010101" pitchFamily="49" charset="-122"/>
                <a:ea typeface="黑体" panose="02010609060101010101" pitchFamily="49" charset="-122"/>
              </a:rPr>
              <a:t>Excel</a:t>
            </a:r>
            <a:r>
              <a:rPr lang="zh-CN" altLang="en-US">
                <a:latin typeface="黑体" panose="02010609060101010101" pitchFamily="49" charset="-122"/>
                <a:ea typeface="黑体" panose="02010609060101010101" pitchFamily="49" charset="-122"/>
              </a:rPr>
              <a:t>工作表中的一列，与学生名单相对应</a:t>
            </a:r>
          </a:p>
        </p:txBody>
      </p:sp>
      <p:sp>
        <p:nvSpPr>
          <p:cNvPr id="6" name="Rectangle 3"/>
          <p:cNvSpPr txBox="1">
            <a:spLocks noChangeArrowheads="1"/>
          </p:cNvSpPr>
          <p:nvPr/>
        </p:nvSpPr>
        <p:spPr bwMode="auto">
          <a:xfrm>
            <a:off x="396875" y="3051175"/>
            <a:ext cx="120237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80000"/>
              </a:lnSpc>
              <a:buFontTx/>
              <a:buNone/>
            </a:pPr>
            <a:r>
              <a:rPr lang="zh-CN" altLang="en-US">
                <a:solidFill>
                  <a:srgbClr val="FF0000"/>
                </a:solidFill>
                <a:latin typeface="黑体" panose="02010609060101010101" pitchFamily="49" charset="-122"/>
                <a:ea typeface="黑体" panose="02010609060101010101" pitchFamily="49" charset="-122"/>
              </a:rPr>
              <a:t>第</a:t>
            </a:r>
            <a:r>
              <a:rPr lang="en-US" altLang="zh-CN">
                <a:solidFill>
                  <a:srgbClr val="FF0000"/>
                </a:solidFill>
                <a:latin typeface="黑体" panose="02010609060101010101" pitchFamily="49" charset="-122"/>
                <a:ea typeface="黑体" panose="02010609060101010101" pitchFamily="49" charset="-122"/>
              </a:rPr>
              <a:t>3</a:t>
            </a:r>
            <a:r>
              <a:rPr lang="zh-CN" altLang="en-US">
                <a:solidFill>
                  <a:srgbClr val="FF0000"/>
                </a:solidFill>
                <a:latin typeface="黑体" panose="02010609060101010101" pitchFamily="49" charset="-122"/>
                <a:ea typeface="黑体" panose="02010609060101010101" pitchFamily="49" charset="-122"/>
              </a:rPr>
              <a:t>步：</a:t>
            </a:r>
            <a:r>
              <a:rPr lang="zh-CN" altLang="en-US">
                <a:latin typeface="黑体" panose="02010609060101010101" pitchFamily="49" charset="-122"/>
                <a:ea typeface="黑体" panose="02010609060101010101" pitchFamily="49" charset="-122"/>
              </a:rPr>
              <a:t>选择</a:t>
            </a:r>
            <a:r>
              <a:rPr lang="en-US" altLang="zh-CN">
                <a:solidFill>
                  <a:srgbClr val="0070C0"/>
                </a:solidFill>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工具</a:t>
            </a:r>
            <a:r>
              <a:rPr lang="en-US" altLang="zh-CN">
                <a:solidFill>
                  <a:srgbClr val="0070C0"/>
                </a:solidFill>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下拉菜单，并选择</a:t>
            </a:r>
            <a:r>
              <a:rPr lang="en-US" altLang="zh-CN">
                <a:solidFill>
                  <a:srgbClr val="0070C0"/>
                </a:solidFill>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数据分析</a:t>
            </a:r>
            <a:r>
              <a:rPr lang="en-US" altLang="zh-CN">
                <a:solidFill>
                  <a:srgbClr val="0070C0"/>
                </a:solidFill>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选项，然后在</a:t>
            </a:r>
            <a:endParaRPr lang="en-US" altLang="zh-CN">
              <a:latin typeface="黑体" panose="02010609060101010101" pitchFamily="49" charset="-122"/>
              <a:ea typeface="黑体" panose="02010609060101010101" pitchFamily="49" charset="-122"/>
            </a:endParaRPr>
          </a:p>
          <a:p>
            <a:pPr algn="just">
              <a:lnSpc>
                <a:spcPct val="80000"/>
              </a:lnSpc>
              <a:buFontTx/>
              <a:buNone/>
            </a:pPr>
            <a:r>
              <a:rPr lang="en-US" altLang="zh-CN">
                <a:solidFill>
                  <a:srgbClr val="0070C0"/>
                </a:solidFill>
                <a:latin typeface="黑体" panose="02010609060101010101" pitchFamily="49" charset="-122"/>
                <a:ea typeface="黑体" panose="02010609060101010101" pitchFamily="49" charset="-122"/>
              </a:rPr>
              <a:t>      【</a:t>
            </a:r>
            <a:r>
              <a:rPr lang="zh-CN" altLang="en-US">
                <a:solidFill>
                  <a:srgbClr val="0070C0"/>
                </a:solidFill>
                <a:latin typeface="黑体" panose="02010609060101010101" pitchFamily="49" charset="-122"/>
                <a:ea typeface="黑体" panose="02010609060101010101" pitchFamily="49" charset="-122"/>
              </a:rPr>
              <a:t>数据分析</a:t>
            </a:r>
            <a:r>
              <a:rPr lang="en-US" altLang="zh-CN">
                <a:solidFill>
                  <a:srgbClr val="0070C0"/>
                </a:solidFill>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选项中选择</a:t>
            </a:r>
            <a:r>
              <a:rPr lang="en-US" altLang="zh-CN">
                <a:solidFill>
                  <a:srgbClr val="0070C0"/>
                </a:solidFill>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抽样</a:t>
            </a:r>
            <a:r>
              <a:rPr lang="en-US" altLang="zh-CN">
                <a:solidFill>
                  <a:srgbClr val="0070C0"/>
                </a:solidFill>
                <a:latin typeface="黑体" panose="02010609060101010101" pitchFamily="49" charset="-122"/>
                <a:ea typeface="黑体" panose="02010609060101010101" pitchFamily="49" charset="-122"/>
              </a:rPr>
              <a:t>】</a:t>
            </a:r>
          </a:p>
        </p:txBody>
      </p:sp>
      <p:sp>
        <p:nvSpPr>
          <p:cNvPr id="7" name="Rectangle 3"/>
          <p:cNvSpPr txBox="1">
            <a:spLocks noChangeArrowheads="1"/>
          </p:cNvSpPr>
          <p:nvPr/>
        </p:nvSpPr>
        <p:spPr bwMode="auto">
          <a:xfrm>
            <a:off x="404813" y="4403725"/>
            <a:ext cx="120237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80000"/>
              </a:lnSpc>
              <a:buFontTx/>
              <a:buNone/>
            </a:pPr>
            <a:r>
              <a:rPr lang="zh-CN" altLang="en-US">
                <a:solidFill>
                  <a:srgbClr val="FF0000"/>
                </a:solidFill>
                <a:latin typeface="黑体" panose="02010609060101010101" pitchFamily="49" charset="-122"/>
                <a:ea typeface="黑体" panose="02010609060101010101" pitchFamily="49" charset="-122"/>
              </a:rPr>
              <a:t>第</a:t>
            </a:r>
            <a:r>
              <a:rPr lang="en-US" altLang="zh-CN">
                <a:solidFill>
                  <a:srgbClr val="FF0000"/>
                </a:solidFill>
                <a:latin typeface="黑体" panose="02010609060101010101" pitchFamily="49" charset="-122"/>
                <a:ea typeface="黑体" panose="02010609060101010101" pitchFamily="49" charset="-122"/>
              </a:rPr>
              <a:t>4</a:t>
            </a:r>
            <a:r>
              <a:rPr lang="zh-CN" altLang="en-US">
                <a:solidFill>
                  <a:srgbClr val="FF0000"/>
                </a:solidFill>
                <a:latin typeface="黑体" panose="02010609060101010101" pitchFamily="49" charset="-122"/>
                <a:ea typeface="黑体" panose="02010609060101010101" pitchFamily="49" charset="-122"/>
              </a:rPr>
              <a:t>步：</a:t>
            </a:r>
            <a:r>
              <a:rPr lang="zh-CN" altLang="en-US">
                <a:latin typeface="黑体" panose="02010609060101010101" pitchFamily="49" charset="-122"/>
                <a:ea typeface="黑体" panose="02010609060101010101" pitchFamily="49" charset="-122"/>
              </a:rPr>
              <a:t>在</a:t>
            </a:r>
            <a:r>
              <a:rPr lang="en-US" altLang="zh-CN">
                <a:solidFill>
                  <a:srgbClr val="0070C0"/>
                </a:solidFill>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抽样</a:t>
            </a:r>
            <a:r>
              <a:rPr lang="en-US" altLang="zh-CN">
                <a:solidFill>
                  <a:srgbClr val="0070C0"/>
                </a:solidFill>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对话框中的</a:t>
            </a:r>
            <a:r>
              <a:rPr lang="en-US" altLang="zh-CN">
                <a:solidFill>
                  <a:srgbClr val="0070C0"/>
                </a:solidFill>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输入区域</a:t>
            </a:r>
            <a:r>
              <a:rPr lang="en-US" altLang="zh-CN">
                <a:solidFill>
                  <a:srgbClr val="0070C0"/>
                </a:solidFill>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中输入学生代码区域，</a:t>
            </a:r>
            <a:endParaRPr lang="en-US" altLang="zh-CN">
              <a:latin typeface="黑体" panose="02010609060101010101" pitchFamily="49" charset="-122"/>
              <a:ea typeface="黑体" panose="02010609060101010101" pitchFamily="49" charset="-122"/>
            </a:endParaRPr>
          </a:p>
          <a:p>
            <a:pPr algn="just">
              <a:lnSpc>
                <a:spcPct val="80000"/>
              </a:lnSpc>
              <a:buFontTx/>
              <a:buNone/>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在</a:t>
            </a:r>
            <a:r>
              <a:rPr lang="en-US" altLang="zh-CN">
                <a:solidFill>
                  <a:srgbClr val="0070C0"/>
                </a:solidFill>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抽样方法</a:t>
            </a:r>
            <a:r>
              <a:rPr lang="en-US" altLang="zh-CN">
                <a:solidFill>
                  <a:srgbClr val="0070C0"/>
                </a:solidFill>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中单击</a:t>
            </a:r>
            <a:r>
              <a:rPr lang="en-US" altLang="zh-CN">
                <a:solidFill>
                  <a:srgbClr val="0070C0"/>
                </a:solidFill>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随机</a:t>
            </a:r>
            <a:r>
              <a:rPr lang="en-US" altLang="zh-CN">
                <a:solidFill>
                  <a:srgbClr val="0070C0"/>
                </a:solidFill>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。在</a:t>
            </a:r>
            <a:r>
              <a:rPr lang="en-US" altLang="zh-CN">
                <a:solidFill>
                  <a:srgbClr val="0070C0"/>
                </a:solidFill>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样本数</a:t>
            </a:r>
            <a:r>
              <a:rPr lang="en-US" altLang="zh-CN">
                <a:solidFill>
                  <a:srgbClr val="0070C0"/>
                </a:solidFill>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中输入需要</a:t>
            </a:r>
            <a:endParaRPr lang="en-US" altLang="zh-CN">
              <a:latin typeface="黑体" panose="02010609060101010101" pitchFamily="49" charset="-122"/>
              <a:ea typeface="黑体" panose="02010609060101010101" pitchFamily="49" charset="-122"/>
            </a:endParaRPr>
          </a:p>
          <a:p>
            <a:pPr algn="just">
              <a:lnSpc>
                <a:spcPct val="80000"/>
              </a:lnSpc>
              <a:buFontTx/>
              <a:buNone/>
            </a:pP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抽样的学生个数。在</a:t>
            </a:r>
            <a:r>
              <a:rPr lang="en-US" altLang="zh-CN">
                <a:solidFill>
                  <a:srgbClr val="0070C0"/>
                </a:solidFill>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输出区域</a:t>
            </a:r>
            <a:r>
              <a:rPr lang="en-US" altLang="zh-CN">
                <a:solidFill>
                  <a:srgbClr val="0070C0"/>
                </a:solidFill>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中选择抽样结果放置的区域。</a:t>
            </a:r>
            <a:endParaRPr lang="en-US" altLang="zh-CN">
              <a:latin typeface="黑体" panose="02010609060101010101" pitchFamily="49" charset="-122"/>
              <a:ea typeface="黑体" panose="02010609060101010101" pitchFamily="49" charset="-122"/>
            </a:endParaRPr>
          </a:p>
          <a:p>
            <a:pPr algn="just">
              <a:lnSpc>
                <a:spcPct val="80000"/>
              </a:lnSpc>
              <a:buFontTx/>
              <a:buNone/>
            </a:pPr>
            <a:r>
              <a:rPr lang="en-US" altLang="zh-CN">
                <a:latin typeface="黑体" panose="02010609060101010101" pitchFamily="49" charset="-122"/>
                <a:ea typeface="黑体" panose="02010609060101010101" pitchFamily="49" charset="-122"/>
              </a:rPr>
              <a:t>      </a:t>
            </a:r>
            <a:r>
              <a:rPr lang="en-US" altLang="zh-CN">
                <a:solidFill>
                  <a:srgbClr val="0070C0"/>
                </a:solidFill>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确定</a:t>
            </a:r>
            <a:r>
              <a:rPr lang="en-US" altLang="zh-CN">
                <a:solidFill>
                  <a:srgbClr val="0070C0"/>
                </a:solidFill>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后即得到要抽取的样本</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7" dur="500"/>
                                        <p:tgtEl>
                                          <p:spTgt spid="35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23554" name="文本框 10"/>
          <p:cNvSpPr txBox="1">
            <a:spLocks noChangeArrowheads="1"/>
          </p:cNvSpPr>
          <p:nvPr/>
        </p:nvSpPr>
        <p:spPr bwMode="auto">
          <a:xfrm>
            <a:off x="174625" y="220663"/>
            <a:ext cx="412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a:latin typeface="黑体" panose="02010609060101010101" pitchFamily="49" charset="-122"/>
                <a:ea typeface="黑体" panose="02010609060101010101" pitchFamily="49" charset="-122"/>
              </a:rPr>
              <a:t>4.1.1 </a:t>
            </a:r>
            <a:r>
              <a:rPr lang="zh-CN" altLang="en-US" sz="3200">
                <a:latin typeface="黑体" panose="02010609060101010101" pitchFamily="49" charset="-122"/>
                <a:ea typeface="黑体" panose="02010609060101010101" pitchFamily="49" charset="-122"/>
              </a:rPr>
              <a:t>概率抽样方法</a:t>
            </a:r>
          </a:p>
        </p:txBody>
      </p:sp>
      <p:sp>
        <p:nvSpPr>
          <p:cNvPr id="23555"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latin typeface="仿宋" panose="02010609060101010101" pitchFamily="49" charset="-122"/>
              <a:ea typeface="仿宋" panose="02010609060101010101" pitchFamily="49" charset="-122"/>
            </a:endParaRPr>
          </a:p>
        </p:txBody>
      </p:sp>
      <p:pic>
        <p:nvPicPr>
          <p:cNvPr id="23556"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9264650" y="1552575"/>
            <a:ext cx="2249488"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圆角矩形 6"/>
          <p:cNvSpPr>
            <a:spLocks noChangeArrowheads="1"/>
          </p:cNvSpPr>
          <p:nvPr/>
        </p:nvSpPr>
        <p:spPr bwMode="auto">
          <a:xfrm>
            <a:off x="768350" y="900113"/>
            <a:ext cx="2471738" cy="461962"/>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latin typeface="仿宋" panose="02010609060101010101" pitchFamily="49" charset="-122"/>
              <a:ea typeface="仿宋" panose="02010609060101010101" pitchFamily="49" charset="-122"/>
            </a:endParaRPr>
          </a:p>
        </p:txBody>
      </p:sp>
      <p:sp>
        <p:nvSpPr>
          <p:cNvPr id="23558" name="文本框 7"/>
          <p:cNvSpPr txBox="1">
            <a:spLocks noChangeArrowheads="1"/>
          </p:cNvSpPr>
          <p:nvPr/>
        </p:nvSpPr>
        <p:spPr bwMode="auto">
          <a:xfrm>
            <a:off x="604838" y="904875"/>
            <a:ext cx="2797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sym typeface="Arial" panose="020B0604020202020204" pitchFamily="34" charset="0"/>
              </a:rPr>
              <a:t>分层抽样</a:t>
            </a:r>
          </a:p>
        </p:txBody>
      </p:sp>
      <p:sp>
        <p:nvSpPr>
          <p:cNvPr id="2" name="TextBox 1"/>
          <p:cNvSpPr txBox="1"/>
          <p:nvPr/>
        </p:nvSpPr>
        <p:spPr>
          <a:xfrm>
            <a:off x="792163" y="3014663"/>
            <a:ext cx="8277225" cy="522287"/>
          </a:xfrm>
          <a:prstGeom prst="rect">
            <a:avLst/>
          </a:prstGeom>
          <a:noFill/>
        </p:spPr>
        <p:txBody>
          <a:bodyPr>
            <a:spAutoFit/>
          </a:bodyPr>
          <a:lstStyle/>
          <a:p>
            <a:pPr marL="609600" indent="-609600" algn="just">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优点：</a:t>
            </a:r>
          </a:p>
        </p:txBody>
      </p:sp>
      <p:sp>
        <p:nvSpPr>
          <p:cNvPr id="8" name="TextBox 7"/>
          <p:cNvSpPr txBox="1"/>
          <p:nvPr/>
        </p:nvSpPr>
        <p:spPr>
          <a:xfrm>
            <a:off x="757238" y="1485900"/>
            <a:ext cx="8277225" cy="1385888"/>
          </a:xfrm>
          <a:prstGeom prst="rect">
            <a:avLst/>
          </a:prstGeom>
          <a:noFill/>
        </p:spPr>
        <p:txBody>
          <a:bodyPr>
            <a:spAutoFit/>
          </a:bodyPr>
          <a:lstStyle/>
          <a:p>
            <a:pPr marL="609600" indent="-609600" algn="just">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方法：</a:t>
            </a:r>
            <a:r>
              <a:rPr kumimoji="1" lang="zh-CN" altLang="en-US" sz="2800" kern="0" dirty="0">
                <a:latin typeface="黑体" pitchFamily="49" charset="-122"/>
                <a:ea typeface="黑体" pitchFamily="49" charset="-122"/>
              </a:rPr>
              <a:t>将总体单位按某种特征或某种规则划分为</a:t>
            </a:r>
            <a:r>
              <a:rPr kumimoji="1" lang="zh-CN" altLang="en-US" sz="2800" kern="0" dirty="0">
                <a:solidFill>
                  <a:srgbClr val="0070C0"/>
                </a:solidFill>
                <a:latin typeface="黑体" pitchFamily="49" charset="-122"/>
                <a:ea typeface="黑体" pitchFamily="49" charset="-122"/>
              </a:rPr>
              <a:t>不同的层</a:t>
            </a:r>
            <a:r>
              <a:rPr kumimoji="1" lang="zh-CN" altLang="en-US" sz="2800" kern="0" dirty="0">
                <a:latin typeface="黑体" pitchFamily="49" charset="-122"/>
                <a:ea typeface="黑体" pitchFamily="49" charset="-122"/>
              </a:rPr>
              <a:t>，然后从不同的层中独立、</a:t>
            </a:r>
            <a:r>
              <a:rPr kumimoji="1" lang="zh-CN" altLang="en-US" sz="2800" kern="0" dirty="0">
                <a:solidFill>
                  <a:srgbClr val="0070C0"/>
                </a:solidFill>
                <a:latin typeface="黑体" pitchFamily="49" charset="-122"/>
                <a:ea typeface="黑体" pitchFamily="49" charset="-122"/>
              </a:rPr>
              <a:t>随机</a:t>
            </a:r>
            <a:r>
              <a:rPr kumimoji="1" lang="zh-CN" altLang="en-US" sz="2800" kern="0" dirty="0">
                <a:latin typeface="黑体" pitchFamily="49" charset="-122"/>
                <a:ea typeface="黑体" pitchFamily="49" charset="-122"/>
              </a:rPr>
              <a:t>地抽取样本</a:t>
            </a:r>
          </a:p>
        </p:txBody>
      </p:sp>
      <p:sp>
        <p:nvSpPr>
          <p:cNvPr id="9" name="TextBox 8"/>
          <p:cNvSpPr txBox="1"/>
          <p:nvPr/>
        </p:nvSpPr>
        <p:spPr>
          <a:xfrm>
            <a:off x="179388" y="3719513"/>
            <a:ext cx="11399837" cy="522287"/>
          </a:xfrm>
          <a:prstGeom prst="rect">
            <a:avLst/>
          </a:prstGeom>
          <a:noFill/>
        </p:spPr>
        <p:txBody>
          <a:bodyPr>
            <a:spAutoFit/>
          </a:bodyPr>
          <a:lstStyle/>
          <a:p>
            <a:pPr marL="1219200" lvl="1" indent="-533400" algn="just">
              <a:spcBef>
                <a:spcPct val="20000"/>
              </a:spcBef>
              <a:buClr>
                <a:srgbClr val="FE9B03"/>
              </a:buClr>
              <a:buSzPct val="65000"/>
              <a:buFont typeface="Wingdings" pitchFamily="2" charset="2"/>
              <a:buChar char="n"/>
              <a:defRPr/>
            </a:pPr>
            <a:r>
              <a:rPr kumimoji="1" lang="zh-CN" altLang="en-US" sz="2800" kern="0" dirty="0">
                <a:latin typeface="黑体" pitchFamily="49" charset="-122"/>
                <a:ea typeface="黑体" pitchFamily="49" charset="-122"/>
              </a:rPr>
              <a:t>保证样本的结构与总体的结构比较相近，从而提高估计的精度</a:t>
            </a:r>
          </a:p>
        </p:txBody>
      </p:sp>
      <p:sp>
        <p:nvSpPr>
          <p:cNvPr id="10" name="TextBox 9"/>
          <p:cNvSpPr txBox="1"/>
          <p:nvPr/>
        </p:nvSpPr>
        <p:spPr>
          <a:xfrm>
            <a:off x="207963" y="5637213"/>
            <a:ext cx="8277225" cy="523875"/>
          </a:xfrm>
          <a:prstGeom prst="rect">
            <a:avLst/>
          </a:prstGeom>
          <a:noFill/>
        </p:spPr>
        <p:txBody>
          <a:bodyPr>
            <a:spAutoFit/>
          </a:bodyPr>
          <a:lstStyle/>
          <a:p>
            <a:pPr marL="1219200" lvl="1" indent="-533400" algn="just">
              <a:spcBef>
                <a:spcPct val="20000"/>
              </a:spcBef>
              <a:buClr>
                <a:srgbClr val="FE9B03"/>
              </a:buClr>
              <a:buSzPct val="65000"/>
              <a:buFont typeface="Wingdings" pitchFamily="2" charset="2"/>
              <a:buChar char="n"/>
              <a:defRPr/>
            </a:pPr>
            <a:r>
              <a:rPr kumimoji="1" lang="zh-CN" altLang="en-US" sz="2800" kern="0" dirty="0">
                <a:latin typeface="黑体" pitchFamily="49" charset="-122"/>
                <a:ea typeface="黑体" pitchFamily="49" charset="-122"/>
              </a:rPr>
              <a:t>组织实施方便</a:t>
            </a:r>
          </a:p>
        </p:txBody>
      </p:sp>
      <p:sp>
        <p:nvSpPr>
          <p:cNvPr id="11" name="TextBox 10"/>
          <p:cNvSpPr txBox="1"/>
          <p:nvPr/>
        </p:nvSpPr>
        <p:spPr>
          <a:xfrm>
            <a:off x="179388" y="3821113"/>
            <a:ext cx="8277225" cy="1039812"/>
          </a:xfrm>
          <a:prstGeom prst="rect">
            <a:avLst/>
          </a:prstGeom>
          <a:noFill/>
        </p:spPr>
        <p:txBody>
          <a:bodyPr>
            <a:spAutoFit/>
          </a:bodyPr>
          <a:lstStyle/>
          <a:p>
            <a:pPr marL="1219200" lvl="1" indent="-533400" algn="just">
              <a:spcBef>
                <a:spcPct val="20000"/>
              </a:spcBef>
              <a:buClr>
                <a:srgbClr val="FE9B03"/>
              </a:buClr>
              <a:buSzPct val="65000"/>
              <a:defRPr/>
            </a:pPr>
            <a:endParaRPr kumimoji="1" lang="en-US" altLang="zh-CN" sz="2800" kern="0" dirty="0">
              <a:latin typeface="黑体" pitchFamily="49" charset="-122"/>
              <a:ea typeface="黑体" pitchFamily="49" charset="-122"/>
            </a:endParaRPr>
          </a:p>
          <a:p>
            <a:pPr marL="1219200" lvl="1" indent="-533400" algn="just">
              <a:spcBef>
                <a:spcPct val="20000"/>
              </a:spcBef>
              <a:buClr>
                <a:srgbClr val="FE9B03"/>
              </a:buClr>
              <a:buSzPct val="65000"/>
              <a:buFont typeface="Wingdings" pitchFamily="2" charset="2"/>
              <a:buChar char="n"/>
              <a:defRPr/>
            </a:pPr>
            <a:r>
              <a:rPr kumimoji="1" lang="zh-CN" altLang="en-US" sz="2800" kern="0" dirty="0">
                <a:latin typeface="黑体" pitchFamily="49" charset="-122"/>
                <a:ea typeface="黑体" pitchFamily="49" charset="-122"/>
              </a:rPr>
              <a:t>样本在总体中的分布较均匀</a:t>
            </a:r>
            <a:endParaRPr kumimoji="1" lang="en-US" altLang="zh-CN" sz="2800" kern="0" dirty="0">
              <a:latin typeface="黑体" pitchFamily="49" charset="-122"/>
              <a:ea typeface="黑体" pitchFamily="49" charset="-122"/>
            </a:endParaRPr>
          </a:p>
        </p:txBody>
      </p:sp>
      <p:sp>
        <p:nvSpPr>
          <p:cNvPr id="12" name="TextBox 11"/>
          <p:cNvSpPr txBox="1"/>
          <p:nvPr/>
        </p:nvSpPr>
        <p:spPr>
          <a:xfrm>
            <a:off x="195263" y="4976813"/>
            <a:ext cx="11139487" cy="523875"/>
          </a:xfrm>
          <a:prstGeom prst="rect">
            <a:avLst/>
          </a:prstGeom>
          <a:noFill/>
        </p:spPr>
        <p:txBody>
          <a:bodyPr>
            <a:spAutoFit/>
          </a:bodyPr>
          <a:lstStyle/>
          <a:p>
            <a:pPr marL="1219200" lvl="1" indent="-533400" algn="just">
              <a:spcBef>
                <a:spcPct val="20000"/>
              </a:spcBef>
              <a:buClr>
                <a:srgbClr val="FE9B03"/>
              </a:buClr>
              <a:buSzPct val="65000"/>
              <a:buFont typeface="Wingdings" pitchFamily="2" charset="2"/>
              <a:buChar char="n"/>
              <a:defRPr/>
            </a:pPr>
            <a:r>
              <a:rPr kumimoji="1" lang="zh-CN" altLang="en-US" sz="2800" kern="0" dirty="0">
                <a:latin typeface="黑体" pitchFamily="49" charset="-122"/>
                <a:ea typeface="黑体" pitchFamily="49" charset="-122"/>
              </a:rPr>
              <a:t>既可以对总体参数进行估计，也可以对各层的目标量进行估计</a:t>
            </a:r>
            <a:endParaRPr kumimoji="1" lang="en-US" altLang="zh-CN" sz="2800" kern="0"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24578" name="文本框 10"/>
          <p:cNvSpPr txBox="1">
            <a:spLocks noChangeArrowheads="1"/>
          </p:cNvSpPr>
          <p:nvPr/>
        </p:nvSpPr>
        <p:spPr bwMode="auto">
          <a:xfrm>
            <a:off x="174625" y="220663"/>
            <a:ext cx="412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a:latin typeface="黑体" panose="02010609060101010101" pitchFamily="49" charset="-122"/>
                <a:ea typeface="黑体" panose="02010609060101010101" pitchFamily="49" charset="-122"/>
              </a:rPr>
              <a:t>4.1.1 </a:t>
            </a:r>
            <a:r>
              <a:rPr lang="zh-CN" altLang="en-US" sz="3200">
                <a:latin typeface="黑体" panose="02010609060101010101" pitchFamily="49" charset="-122"/>
                <a:ea typeface="黑体" panose="02010609060101010101" pitchFamily="49" charset="-122"/>
              </a:rPr>
              <a:t>概率抽样方法</a:t>
            </a:r>
          </a:p>
        </p:txBody>
      </p:sp>
      <p:sp>
        <p:nvSpPr>
          <p:cNvPr id="24579"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latin typeface="仿宋" panose="02010609060101010101" pitchFamily="49" charset="-122"/>
              <a:ea typeface="仿宋" panose="02010609060101010101" pitchFamily="49" charset="-122"/>
            </a:endParaRPr>
          </a:p>
        </p:txBody>
      </p:sp>
      <p:pic>
        <p:nvPicPr>
          <p:cNvPr id="24580" name="图片 3"/>
          <p:cNvPicPr>
            <a:picLocks noChangeAspect="1" noChangeArrowheads="1"/>
          </p:cNvPicPr>
          <p:nvPr/>
        </p:nvPicPr>
        <p:blipFill>
          <a:blip r:embed="rId2">
            <a:extLst>
              <a:ext uri="{28A0092B-C50C-407E-A947-70E740481C1C}">
                <a14:useLocalDpi xmlns:a14="http://schemas.microsoft.com/office/drawing/2010/main" val="0"/>
              </a:ext>
            </a:extLst>
          </a:blip>
          <a:srcRect b="2620"/>
          <a:stretch>
            <a:fillRect/>
          </a:stretch>
        </p:blipFill>
        <p:spPr bwMode="auto">
          <a:xfrm>
            <a:off x="7064375" y="217488"/>
            <a:ext cx="26860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圆角矩形 6"/>
          <p:cNvSpPr>
            <a:spLocks noChangeArrowheads="1"/>
          </p:cNvSpPr>
          <p:nvPr/>
        </p:nvSpPr>
        <p:spPr bwMode="auto">
          <a:xfrm>
            <a:off x="989013" y="1217613"/>
            <a:ext cx="2090737" cy="461962"/>
          </a:xfrm>
          <a:prstGeom prst="roundRect">
            <a:avLst>
              <a:gd name="adj" fmla="val 16667"/>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b="0">
              <a:solidFill>
                <a:srgbClr val="FFFFFF"/>
              </a:solidFill>
              <a:latin typeface="仿宋" panose="02010609060101010101" pitchFamily="49" charset="-122"/>
              <a:ea typeface="仿宋" panose="02010609060101010101" pitchFamily="49" charset="-122"/>
            </a:endParaRPr>
          </a:p>
        </p:txBody>
      </p:sp>
      <p:sp>
        <p:nvSpPr>
          <p:cNvPr id="24582" name="文本框 7"/>
          <p:cNvSpPr txBox="1">
            <a:spLocks noChangeArrowheads="1"/>
          </p:cNvSpPr>
          <p:nvPr/>
        </p:nvSpPr>
        <p:spPr bwMode="auto">
          <a:xfrm>
            <a:off x="614363" y="1193800"/>
            <a:ext cx="2797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2400">
                <a:solidFill>
                  <a:srgbClr val="FFFF00"/>
                </a:solidFill>
                <a:latin typeface="黑体" panose="02010609060101010101" pitchFamily="49" charset="-122"/>
                <a:ea typeface="黑体" panose="02010609060101010101" pitchFamily="49" charset="-122"/>
                <a:sym typeface="Arial" panose="020B0604020202020204" pitchFamily="34" charset="0"/>
              </a:rPr>
              <a:t>系统抽样</a:t>
            </a:r>
          </a:p>
        </p:txBody>
      </p:sp>
      <p:sp>
        <p:nvSpPr>
          <p:cNvPr id="2" name="TextBox 1"/>
          <p:cNvSpPr txBox="1"/>
          <p:nvPr/>
        </p:nvSpPr>
        <p:spPr>
          <a:xfrm>
            <a:off x="725488" y="2509838"/>
            <a:ext cx="9313862" cy="1384300"/>
          </a:xfrm>
          <a:prstGeom prst="rect">
            <a:avLst/>
          </a:prstGeom>
          <a:noFill/>
        </p:spPr>
        <p:txBody>
          <a:bodyPr>
            <a:spAutoFit/>
          </a:bodyPr>
          <a:lstStyle/>
          <a:p>
            <a:pPr marL="457200" indent="-457200" algn="just">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方法：</a:t>
            </a:r>
            <a:r>
              <a:rPr kumimoji="1" lang="zh-CN" altLang="en-US" sz="2800" kern="0" dirty="0">
                <a:latin typeface="黑体" pitchFamily="49" charset="-122"/>
                <a:ea typeface="黑体" pitchFamily="49" charset="-122"/>
              </a:rPr>
              <a:t>将总体中的所有单位</a:t>
            </a:r>
            <a:r>
              <a:rPr kumimoji="1" lang="en-US" altLang="zh-CN" sz="2800" kern="0" dirty="0">
                <a:latin typeface="黑体" pitchFamily="49" charset="-122"/>
                <a:ea typeface="黑体" pitchFamily="49" charset="-122"/>
              </a:rPr>
              <a:t>(</a:t>
            </a:r>
            <a:r>
              <a:rPr kumimoji="1" lang="zh-CN" altLang="en-US" sz="2800" kern="0" dirty="0">
                <a:latin typeface="黑体" pitchFamily="49" charset="-122"/>
                <a:ea typeface="黑体" pitchFamily="49" charset="-122"/>
              </a:rPr>
              <a:t>抽样单位</a:t>
            </a:r>
            <a:r>
              <a:rPr kumimoji="1" lang="en-US" altLang="zh-CN" sz="2800" kern="0" dirty="0">
                <a:latin typeface="黑体" pitchFamily="49" charset="-122"/>
                <a:ea typeface="黑体" pitchFamily="49" charset="-122"/>
              </a:rPr>
              <a:t>)</a:t>
            </a:r>
            <a:r>
              <a:rPr kumimoji="1" lang="zh-CN" altLang="en-US" sz="2800" kern="0" dirty="0">
                <a:latin typeface="黑体" pitchFamily="49" charset="-122"/>
                <a:ea typeface="黑体" pitchFamily="49" charset="-122"/>
              </a:rPr>
              <a:t>按一定顺序排列，并按某种规则确定一个</a:t>
            </a:r>
            <a:r>
              <a:rPr kumimoji="1" lang="zh-CN" altLang="en-US" sz="2800" kern="0" dirty="0">
                <a:solidFill>
                  <a:srgbClr val="0070C0"/>
                </a:solidFill>
                <a:latin typeface="黑体" pitchFamily="49" charset="-122"/>
                <a:ea typeface="黑体" pitchFamily="49" charset="-122"/>
              </a:rPr>
              <a:t>随机起点</a:t>
            </a:r>
            <a:r>
              <a:rPr kumimoji="1" lang="zh-CN" altLang="en-US" sz="2800" kern="0" dirty="0">
                <a:latin typeface="黑体" pitchFamily="49" charset="-122"/>
                <a:ea typeface="黑体" pitchFamily="49" charset="-122"/>
              </a:rPr>
              <a:t>，然后，每隔一定的间隔抽取一个元素，直至抽取</a:t>
            </a:r>
            <a:r>
              <a:rPr kumimoji="1" lang="en-US" altLang="zh-CN" sz="2800" kern="0" dirty="0">
                <a:latin typeface="黑体" pitchFamily="49" charset="-122"/>
                <a:ea typeface="黑体" pitchFamily="49" charset="-122"/>
              </a:rPr>
              <a:t>n</a:t>
            </a:r>
            <a:r>
              <a:rPr kumimoji="1" lang="zh-CN" altLang="en-US" sz="2800" kern="0" dirty="0">
                <a:latin typeface="黑体" pitchFamily="49" charset="-122"/>
                <a:ea typeface="黑体" pitchFamily="49" charset="-122"/>
              </a:rPr>
              <a:t>个元素形成一个样本</a:t>
            </a:r>
            <a:endParaRPr lang="zh-CN" altLang="en-US" dirty="0">
              <a:latin typeface="黑体" pitchFamily="49" charset="-122"/>
              <a:ea typeface="黑体" pitchFamily="49" charset="-122"/>
            </a:endParaRPr>
          </a:p>
        </p:txBody>
      </p:sp>
      <p:sp>
        <p:nvSpPr>
          <p:cNvPr id="8" name="TextBox 7"/>
          <p:cNvSpPr txBox="1"/>
          <p:nvPr/>
        </p:nvSpPr>
        <p:spPr>
          <a:xfrm>
            <a:off x="765175" y="3836988"/>
            <a:ext cx="7362825" cy="1501775"/>
          </a:xfrm>
          <a:prstGeom prst="rect">
            <a:avLst/>
          </a:prstGeom>
          <a:noFill/>
        </p:spPr>
        <p:txBody>
          <a:bodyPr>
            <a:spAutoFit/>
          </a:bodyPr>
          <a:lstStyle/>
          <a:p>
            <a:pPr marL="457200" indent="-457200" algn="just">
              <a:spcBef>
                <a:spcPct val="20000"/>
              </a:spcBef>
              <a:defRPr/>
            </a:pPr>
            <a:endParaRPr kumimoji="1" lang="en-US" altLang="zh-CN" sz="2800" kern="0" dirty="0"/>
          </a:p>
          <a:p>
            <a:pPr marL="457200" indent="-457200" algn="just">
              <a:spcBef>
                <a:spcPct val="20000"/>
              </a:spcBef>
              <a:buFont typeface="Wingdings" pitchFamily="2" charset="2"/>
              <a:buChar char="n"/>
              <a:defRPr/>
            </a:pPr>
            <a:r>
              <a:rPr kumimoji="1" lang="zh-CN" altLang="en-US" sz="2800" kern="0" dirty="0">
                <a:solidFill>
                  <a:srgbClr val="FF0000"/>
                </a:solidFill>
                <a:latin typeface="黑体" pitchFamily="49" charset="-122"/>
                <a:ea typeface="黑体" pitchFamily="49" charset="-122"/>
              </a:rPr>
              <a:t>优点：</a:t>
            </a:r>
            <a:r>
              <a:rPr kumimoji="1" lang="zh-CN" altLang="en-US" sz="2800" kern="0" dirty="0">
                <a:latin typeface="黑体" pitchFamily="49" charset="-122"/>
                <a:ea typeface="黑体" pitchFamily="49" charset="-122"/>
              </a:rPr>
              <a:t>操作简便，可提高估计的精度</a:t>
            </a:r>
            <a:endParaRPr kumimoji="1" lang="zh-CN" altLang="en-US" sz="2800" kern="0" dirty="0"/>
          </a:p>
          <a:p>
            <a:pPr algn="just">
              <a:lnSpc>
                <a:spcPct val="90000"/>
              </a:lnSpc>
              <a:spcBef>
                <a:spcPts val="1000"/>
              </a:spcBef>
              <a:buFontTx/>
              <a:buChar char="•"/>
              <a:defRPr/>
            </a:pPr>
            <a:endParaRPr lang="zh-CN" altLang="en-US" dirty="0"/>
          </a:p>
        </p:txBody>
      </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2902320" y="1207440"/>
              <a:ext cx="676800" cy="603720"/>
            </p14:xfrm>
          </p:contentPart>
        </mc:Choice>
        <mc:Fallback xmlns="">
          <p:pic>
            <p:nvPicPr>
              <p:cNvPr id="3" name="墨迹 2"/>
              <p:cNvPicPr/>
              <p:nvPr/>
            </p:nvPicPr>
            <p:blipFill>
              <a:blip r:embed="rId4"/>
              <a:stretch>
                <a:fillRect/>
              </a:stretch>
            </p:blipFill>
            <p:spPr>
              <a:xfrm>
                <a:off x="2892960" y="1198080"/>
                <a:ext cx="695520" cy="622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2215</TotalTime>
  <Pages>0</Pages>
  <Words>2134</Words>
  <Characters>0</Characters>
  <Application>Microsoft Office PowerPoint</Application>
  <DocSecurity>0</DocSecurity>
  <PresentationFormat>宽屏</PresentationFormat>
  <Lines>0</Lines>
  <Paragraphs>255</Paragraphs>
  <Slides>43</Slides>
  <Notes>15</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3</vt:i4>
      </vt:variant>
      <vt:variant>
        <vt:lpstr>幻灯片标题</vt:lpstr>
      </vt:variant>
      <vt:variant>
        <vt:i4>43</vt:i4>
      </vt:variant>
    </vt:vector>
  </HeadingPairs>
  <TitlesOfParts>
    <vt:vector size="59" baseType="lpstr">
      <vt:lpstr>仿宋</vt:lpstr>
      <vt:lpstr>黑体</vt:lpstr>
      <vt:lpstr>微软雅黑</vt:lpstr>
      <vt:lpstr>Arial</vt:lpstr>
      <vt:lpstr>Book Antiqua</vt:lpstr>
      <vt:lpstr>Calibri</vt:lpstr>
      <vt:lpstr>Calibri Light</vt:lpstr>
      <vt:lpstr>Symbol</vt:lpstr>
      <vt:lpstr>Times New Roman</vt:lpstr>
      <vt:lpstr>Wingdings</vt:lpstr>
      <vt:lpstr>Wingdings 2</vt:lpstr>
      <vt:lpstr>Office 主题</vt:lpstr>
      <vt:lpstr>1_Office 主题</vt:lpstr>
      <vt:lpstr>公式</vt:lpstr>
      <vt:lpstr>位图图像</vt:lpstr>
      <vt:lpstr>Equation</vt:lpstr>
      <vt:lpstr>PowerPoint 演示文稿</vt:lpstr>
      <vt:lpstr>PowerPoint 演示文稿</vt:lpstr>
      <vt:lpstr>PowerPoint 演示文稿</vt:lpstr>
      <vt:lpstr>PowerPoint 演示文稿</vt:lpstr>
      <vt:lpstr>PowerPoint 演示文稿</vt:lpstr>
      <vt:lpstr>PowerPoint 演示文稿</vt:lpstr>
      <vt:lpstr>用Excel对分类数据随机抽样</vt:lpstr>
      <vt:lpstr>PowerPoint 演示文稿</vt:lpstr>
      <vt:lpstr>PowerPoint 演示文稿</vt:lpstr>
      <vt:lpstr>PowerPoint 演示文稿</vt:lpstr>
      <vt:lpstr>PowerPoint 演示文稿</vt:lpstr>
      <vt:lpstr>PowerPoint 演示文稿</vt:lpstr>
      <vt:lpstr>PowerPoint 演示文稿</vt:lpstr>
      <vt:lpstr>  样本均值的抽样分布 </vt:lpstr>
      <vt:lpstr>PowerPoint 演示文稿</vt:lpstr>
      <vt:lpstr>PowerPoint 演示文稿</vt:lpstr>
      <vt:lpstr>                              抽样分布与总体分布的关系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区间估计的图示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可祎 韩</cp:lastModifiedBy>
  <cp:revision>129</cp:revision>
  <dcterms:created xsi:type="dcterms:W3CDTF">2015-07-17T02:38:59Z</dcterms:created>
  <dcterms:modified xsi:type="dcterms:W3CDTF">2023-06-15T03:09:05Z</dcterms:modified>
  <cp:category/>
</cp:coreProperties>
</file>